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79"/>
  </p:notesMasterIdLst>
  <p:sldIdLst>
    <p:sldId id="256" r:id="rId2"/>
    <p:sldId id="285" r:id="rId3"/>
    <p:sldId id="291" r:id="rId4"/>
    <p:sldId id="275" r:id="rId5"/>
    <p:sldId id="274" r:id="rId6"/>
    <p:sldId id="276" r:id="rId7"/>
    <p:sldId id="257" r:id="rId8"/>
    <p:sldId id="286" r:id="rId9"/>
    <p:sldId id="280" r:id="rId10"/>
    <p:sldId id="281" r:id="rId11"/>
    <p:sldId id="282" r:id="rId12"/>
    <p:sldId id="283" r:id="rId13"/>
    <p:sldId id="277" r:id="rId14"/>
    <p:sldId id="284" r:id="rId15"/>
    <p:sldId id="287" r:id="rId16"/>
    <p:sldId id="288" r:id="rId17"/>
    <p:sldId id="289" r:id="rId18"/>
    <p:sldId id="290" r:id="rId19"/>
    <p:sldId id="262" r:id="rId20"/>
    <p:sldId id="263" r:id="rId21"/>
    <p:sldId id="264" r:id="rId22"/>
    <p:sldId id="342" r:id="rId23"/>
    <p:sldId id="343" r:id="rId24"/>
    <p:sldId id="344" r:id="rId25"/>
    <p:sldId id="345" r:id="rId26"/>
    <p:sldId id="346" r:id="rId27"/>
    <p:sldId id="347" r:id="rId28"/>
    <p:sldId id="292" r:id="rId29"/>
    <p:sldId id="339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40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4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-115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C9813-DE66-47A3-A080-01D934149A25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54EC8-36BC-4C17-952D-4C5877948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02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84FB17-0F95-4631-824B-6F0AF5457B7D}" type="slidenum">
              <a:rPr lang="en-US"/>
              <a:pPr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6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E3056A-0B2A-43D8-B98C-A83D2F35E728}" type="slidenum">
              <a:rPr lang="en-US"/>
              <a:pPr/>
              <a:t>56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9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850787-6D4E-4B07-A67F-777A0CA10703}" type="slidenum">
              <a:rPr lang="en-US"/>
              <a:pPr/>
              <a:t>57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0B9B0-09FE-428D-9BDD-2870E8C05F98}" type="slidenum">
              <a:rPr lang="en-US"/>
              <a:pPr/>
              <a:t>58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252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83F953-3587-4774-8125-405545F95EAA}" type="slidenum">
              <a:rPr lang="en-US"/>
              <a:pPr/>
              <a:t>59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2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A266FB-972E-41CC-A31F-4E3A0D69297F}" type="slidenum">
              <a:rPr lang="en-US"/>
              <a:pPr/>
              <a:t>60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0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448CD6-692E-4C8E-94B9-3D304066A5FC}" type="slidenum">
              <a:rPr lang="en-US"/>
              <a:pPr/>
              <a:t>61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739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8BDA15-456A-496E-A37E-285F3E006D51}" type="slidenum">
              <a:rPr lang="en-US"/>
              <a:pPr/>
              <a:t>62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35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11551E-FC57-4CE8-B9F3-38A0F55FA89B}" type="slidenum">
              <a:rPr lang="en-US"/>
              <a:pPr/>
              <a:t>63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79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4A6C78-0B2B-4202-ADA1-6FC23BF141BC}" type="slidenum">
              <a:rPr lang="en-US"/>
              <a:pPr/>
              <a:t>64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9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C04F3-B5CE-4B4C-9DDE-26723AF74EB7}" type="slidenum">
              <a:rPr lang="en-US"/>
              <a:pPr/>
              <a:t>65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5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417F-1F6B-4BF1-9930-65838FA5F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6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F33FAD-3919-4826-AE39-087D5192EBE2}" type="slidenum">
              <a:rPr lang="en-US"/>
              <a:pPr/>
              <a:t>66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1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753907-D60A-4AFB-99E3-66D555098B20}" type="slidenum">
              <a:rPr lang="en-US"/>
              <a:pPr/>
              <a:t>67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4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68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4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69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28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74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47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83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74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49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75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8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980FD9-FBB0-49AE-A8D5-9CCABE330528}" type="slidenum">
              <a:rPr kumimoji="0" lang="en-US" altLang="en-US" sz="1200" smtClean="0"/>
              <a:pPr/>
              <a:t>48</a:t>
            </a:fld>
            <a:endParaRPr kumimoji="0" lang="en-US" altLang="en-US" sz="120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2392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CD537-EEEE-437C-AA15-B99AB56D0795}" type="slidenum">
              <a:rPr lang="en-US"/>
              <a:pPr/>
              <a:t>76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308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937B42-3BE6-4984-8992-3537B68F3827}" type="slidenum">
              <a:rPr kumimoji="0" lang="en-US" altLang="en-US" sz="1200" smtClean="0"/>
              <a:pPr/>
              <a:t>49</a:t>
            </a:fld>
            <a:endParaRPr kumimoji="0" lang="en-US" altLang="en-US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0468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269109-8F56-4A78-AB2C-948999331610}" type="slidenum">
              <a:rPr kumimoji="0" lang="en-US" altLang="en-US" sz="1200" smtClean="0"/>
              <a:pPr/>
              <a:t>50</a:t>
            </a:fld>
            <a:endParaRPr kumimoji="0" lang="en-US" altLang="en-US" sz="120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547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902CF0-D510-48A6-A868-8F85F77B0C23}" type="slidenum">
              <a:rPr kumimoji="0" lang="en-US" altLang="en-US" sz="1200" smtClean="0"/>
              <a:pPr/>
              <a:t>52</a:t>
            </a:fld>
            <a:endParaRPr kumimoji="0" lang="en-US" altLang="en-US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544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98545A-9D8B-4BDF-8C13-CF343080378B}" type="slidenum">
              <a:rPr kumimoji="0" lang="en-US" altLang="en-US" sz="1200" smtClean="0"/>
              <a:pPr/>
              <a:t>53</a:t>
            </a:fld>
            <a:endParaRPr kumimoji="0" lang="en-US" altLang="en-US" sz="120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3600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362D9B-49E7-47DD-89FA-92F88E78FA75}" type="slidenum">
              <a:rPr kumimoji="0" lang="en-US" altLang="en-US" sz="1200" smtClean="0"/>
              <a:pPr/>
              <a:t>54</a:t>
            </a:fld>
            <a:endParaRPr kumimoji="0" lang="en-US" altLang="en-US" sz="120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3274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4AA3FE-D67B-4839-A670-E2B96C9401FE}" type="slidenum">
              <a:rPr kumimoji="0" lang="en-US" altLang="en-US" sz="1200" smtClean="0"/>
              <a:pPr/>
              <a:t>55</a:t>
            </a:fld>
            <a:endParaRPr kumimoji="0" lang="en-US" altLang="en-US" sz="12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28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31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99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2168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153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680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56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509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4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15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1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15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1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55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14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7CBF6-DF4E-4165-B2ED-DD38FE03CDF7}" type="datetimeFigureOut">
              <a:rPr lang="en-IN" smtClean="0"/>
              <a:t>06-03-2018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349DDF3-F1F0-494C-A827-8C92F8CD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996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5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62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6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1499" y="1324429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IN" sz="8000" dirty="0" smtClean="0"/>
              <a:t>SPATIAL FILTERING</a:t>
            </a:r>
            <a:br>
              <a:rPr lang="en-IN" sz="8000" dirty="0" smtClean="0"/>
            </a:br>
            <a: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b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Image Processing</a:t>
            </a:r>
            <a:endParaRPr lang="en-IN" sz="1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7100" y="5561150"/>
            <a:ext cx="2839130" cy="1126283"/>
          </a:xfrm>
        </p:spPr>
        <p:txBody>
          <a:bodyPr>
            <a:normAutofit/>
          </a:bodyPr>
          <a:lstStyle/>
          <a:p>
            <a:r>
              <a:rPr lang="en-IN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By,</a:t>
            </a:r>
          </a:p>
          <a:p>
            <a:r>
              <a:rPr lang="en-IN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5</a:t>
            </a:r>
            <a:endParaRPr lang="en-IN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54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09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4634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7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6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can be done to nearby pixels?</a:t>
            </a:r>
            <a:endParaRPr lang="en-I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110240" y="2249714"/>
            <a:ext cx="9394371" cy="3777622"/>
          </a:xfrm>
        </p:spPr>
        <p:txBody>
          <a:bodyPr>
            <a:normAutofit/>
          </a:bodyPr>
          <a:lstStyle/>
          <a:p>
            <a:pPr lvl="1" eaLnBrk="1" hangingPunct="1"/>
            <a:r>
              <a:rPr lang="en-I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Min:</a:t>
            </a:r>
            <a:r>
              <a:rPr lang="en-I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the pixel value to the minimum in the neighbourhood</a:t>
            </a:r>
          </a:p>
          <a:p>
            <a:pPr lvl="1" eaLnBrk="1" hangingPunct="1"/>
            <a:r>
              <a:rPr lang="en-I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Max:</a:t>
            </a:r>
            <a:r>
              <a:rPr lang="en-I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the pixel value to the maximum in the neighbourhood</a:t>
            </a:r>
          </a:p>
          <a:p>
            <a:pPr lvl="1" eaLnBrk="1" hangingPunct="1"/>
            <a:r>
              <a:rPr lang="en-I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 or Mean:</a:t>
            </a:r>
            <a:r>
              <a:rPr lang="en-I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median value of a set of numbers is the midpoint value in that set (e.g. from the set [1, 7, 15, 18, 24] 15 is the median). Sometimes the median works better than the average(mean).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20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096" y="2148110"/>
            <a:ext cx="8911687" cy="1280890"/>
          </a:xfrm>
        </p:spPr>
        <p:txBody>
          <a:bodyPr>
            <a:normAutofit/>
          </a:bodyPr>
          <a:lstStyle/>
          <a:p>
            <a:r>
              <a:rPr lang="en-IN" sz="4800" dirty="0" smtClean="0"/>
              <a:t>SPATIAL FILTERING EXAMPLES :</a:t>
            </a:r>
            <a:endParaRPr lang="en-IN" sz="4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3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52587"/>
            <a:ext cx="7740877" cy="409552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615462" y="619392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1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71637"/>
            <a:ext cx="7944077" cy="415796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87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557337"/>
            <a:ext cx="8107363" cy="441913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615462" y="619392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55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6" y="1264555"/>
            <a:ext cx="8237993" cy="462744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010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574811"/>
            <a:ext cx="9145602" cy="552118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666010" y="6183365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8989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9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TOPICS COVERED :</a:t>
            </a:r>
            <a:endParaRPr lang="en-IN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926" y="1567541"/>
            <a:ext cx="8915400" cy="4992915"/>
          </a:xfrm>
        </p:spPr>
        <p:txBody>
          <a:bodyPr>
            <a:noAutofit/>
          </a:bodyPr>
          <a:lstStyle/>
          <a:p>
            <a:r>
              <a:rPr lang="en-US" sz="2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 and mechanics </a:t>
            </a:r>
            <a:r>
              <a:rPr lang="en-US" sz="28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 </a:t>
            </a:r>
            <a:r>
              <a:rPr lang="en-US" sz="2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spatial filtering </a:t>
            </a:r>
            <a:endParaRPr lang="en-US" sz="2800" b="1" dirty="0" smtClean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sz="2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Spatial correlation and </a:t>
            </a:r>
            <a:r>
              <a:rPr lang="en-US" sz="28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convolution</a:t>
            </a:r>
          </a:p>
          <a:p>
            <a:endParaRPr lang="en-US" sz="2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Smoothing </a:t>
            </a:r>
            <a:r>
              <a:rPr lang="en-US" sz="2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spatial filters </a:t>
            </a:r>
            <a:endParaRPr lang="en-US" sz="2800" b="1" dirty="0" smtClean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sz="2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Sharpening spatial filters </a:t>
            </a:r>
            <a:endParaRPr lang="en-US" sz="2800" b="1" dirty="0" smtClean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sz="2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Combining spatial enhancement </a:t>
            </a:r>
            <a:r>
              <a:rPr lang="en-US" sz="2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methods </a:t>
            </a:r>
          </a:p>
          <a:p>
            <a:endParaRPr lang="en-IN" sz="2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58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01" y="507772"/>
            <a:ext cx="9392785" cy="540345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10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03" y="624110"/>
            <a:ext cx="9268754" cy="547188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615462" y="619392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9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2113" y="953038"/>
            <a:ext cx="8229598" cy="1970467"/>
          </a:xfrm>
        </p:spPr>
        <p:txBody>
          <a:bodyPr/>
          <a:lstStyle/>
          <a:p>
            <a:r>
              <a:rPr lang="en-US" dirty="0" smtClean="0"/>
              <a:t>Spatial Correlation &amp; Convolution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7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395470" y="373487"/>
            <a:ext cx="9182637" cy="978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Correlation and convolution?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5469" y="1808237"/>
            <a:ext cx="918263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These are 2 closely related concepts in DIP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Correlation </a:t>
            </a:r>
            <a:r>
              <a:rPr lang="en-IN" dirty="0"/>
              <a:t>and Convolution are basic operations that </a:t>
            </a:r>
            <a:r>
              <a:rPr lang="en-IN" dirty="0" smtClean="0"/>
              <a:t>are used </a:t>
            </a:r>
            <a:r>
              <a:rPr lang="en-IN" dirty="0"/>
              <a:t>to extract information from images. </a:t>
            </a:r>
            <a:endParaRPr lang="en-IN" dirty="0" smtClean="0"/>
          </a:p>
          <a:p>
            <a:endParaRPr lang="en-US" dirty="0"/>
          </a:p>
          <a:p>
            <a:r>
              <a:rPr lang="en-IN" dirty="0"/>
              <a:t>Correlation is the process of moving a filter mask over the image and computing the sum of products at each location.</a:t>
            </a:r>
            <a:endParaRPr lang="en-US" dirty="0"/>
          </a:p>
          <a:p>
            <a:endParaRPr lang="en-IN" dirty="0"/>
          </a:p>
          <a:p>
            <a:r>
              <a:rPr lang="en-IN" dirty="0" smtClean="0"/>
              <a:t>Correlation </a:t>
            </a:r>
            <a:r>
              <a:rPr lang="en-IN" dirty="0"/>
              <a:t>is used to match a template to an </a:t>
            </a:r>
            <a:r>
              <a:rPr lang="en-IN" dirty="0" smtClean="0"/>
              <a:t>image.</a:t>
            </a:r>
          </a:p>
          <a:p>
            <a:endParaRPr lang="en-US" dirty="0"/>
          </a:p>
          <a:p>
            <a:r>
              <a:rPr lang="en-IN" dirty="0" smtClean="0"/>
              <a:t>The </a:t>
            </a:r>
            <a:r>
              <a:rPr lang="en-IN" dirty="0"/>
              <a:t>mechanics of convolution are the same, except that the filter is first rotated by 180°.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0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95470" y="1843706"/>
            <a:ext cx="90581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These operations have two key </a:t>
            </a:r>
            <a:r>
              <a:rPr lang="en-IN" dirty="0" smtClean="0"/>
              <a:t>features : </a:t>
            </a:r>
          </a:p>
          <a:p>
            <a:r>
              <a:rPr lang="en-IN" dirty="0" smtClean="0"/>
              <a:t>1.  shift-invariant :-</a:t>
            </a:r>
          </a:p>
          <a:p>
            <a:r>
              <a:rPr lang="en-US" dirty="0" smtClean="0"/>
              <a:t>	</a:t>
            </a:r>
            <a:r>
              <a:rPr lang="en-IN" dirty="0"/>
              <a:t> Shift-invariant means that we perform the same operation at every </a:t>
            </a:r>
            <a:r>
              <a:rPr lang="en-IN" dirty="0" smtClean="0"/>
              <a:t>	point </a:t>
            </a:r>
            <a:r>
              <a:rPr lang="en-IN" dirty="0"/>
              <a:t>in the image.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IN" dirty="0" smtClean="0"/>
          </a:p>
          <a:p>
            <a:r>
              <a:rPr lang="en-IN" dirty="0" smtClean="0"/>
              <a:t> 2. linear.</a:t>
            </a:r>
          </a:p>
          <a:p>
            <a:r>
              <a:rPr lang="en-US" dirty="0" smtClean="0"/>
              <a:t>	</a:t>
            </a:r>
            <a:r>
              <a:rPr lang="en-IN" dirty="0"/>
              <a:t>Linear means that this operation is linear, that is, we replace every pixel </a:t>
            </a:r>
            <a:r>
              <a:rPr lang="en-IN" dirty="0" smtClean="0"/>
              <a:t>	with </a:t>
            </a:r>
            <a:r>
              <a:rPr lang="en-IN" dirty="0"/>
              <a:t>a linear combination of its </a:t>
            </a:r>
            <a:r>
              <a:rPr lang="en-IN" dirty="0" smtClean="0"/>
              <a:t>neighbours</a:t>
            </a:r>
            <a:r>
              <a:rPr lang="en-IN" dirty="0"/>
              <a:t>.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2395470" y="373487"/>
            <a:ext cx="9182637" cy="978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 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95470" y="373487"/>
            <a:ext cx="9182637" cy="978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Correlation and Convolution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95469" y="2288026"/>
            <a:ext cx="428968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One Dimensional Image.</a:t>
            </a:r>
          </a:p>
          <a:p>
            <a:r>
              <a:rPr lang="en-US" sz="2000" dirty="0" smtClean="0"/>
              <a:t>	</a:t>
            </a:r>
            <a:r>
              <a:rPr lang="en-IN" sz="2000" dirty="0"/>
              <a:t>1D image as just a single row of </a:t>
            </a:r>
            <a:r>
              <a:rPr lang="en-IN" sz="2000" dirty="0" smtClean="0"/>
              <a:t>pixels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342900" indent="-342900">
              <a:buAutoNum type="arabicPeriod" startAt="2"/>
            </a:pPr>
            <a:r>
              <a:rPr lang="en-US" sz="2000" dirty="0" smtClean="0"/>
              <a:t>Two Dimensional Image. 2D image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2D image as just a real life image with 	multiple rows of pixels</a:t>
            </a:r>
            <a:endParaRPr lang="en-IN" sz="2000" dirty="0"/>
          </a:p>
        </p:txBody>
      </p:sp>
      <p:sp>
        <p:nvSpPr>
          <p:cNvPr id="3" name="Rectangle 2"/>
          <p:cNvSpPr/>
          <p:nvPr/>
        </p:nvSpPr>
        <p:spPr>
          <a:xfrm>
            <a:off x="2395469" y="1461494"/>
            <a:ext cx="6609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Correlation and convolution can be performed on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49" y="2288026"/>
            <a:ext cx="1678921" cy="4301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19" y="2288026"/>
            <a:ext cx="2510398" cy="43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95470" y="373487"/>
            <a:ext cx="9182637" cy="978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1D Correlation and Convolution  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43" y="1588218"/>
            <a:ext cx="5631353" cy="509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95470" y="373487"/>
            <a:ext cx="9182637" cy="978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Correlation and Convolution  </a:t>
            </a: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2" y="1535026"/>
            <a:ext cx="6474316" cy="51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9968" y="2278878"/>
            <a:ext cx="8915399" cy="1126283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Spatial filters are classified into 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Smoothing Spatial </a:t>
            </a:r>
            <a:r>
              <a:rPr lang="en-US" sz="2800" dirty="0" smtClean="0"/>
              <a:t>Filters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Sharpening Spatial </a:t>
            </a:r>
            <a:r>
              <a:rPr lang="en-US" sz="2800" dirty="0" smtClean="0"/>
              <a:t>Filters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endParaRPr lang="en-IN" sz="2800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58344" y="940158"/>
            <a:ext cx="9778843" cy="900840"/>
          </a:xfrm>
        </p:spPr>
        <p:txBody>
          <a:bodyPr>
            <a:normAutofit/>
          </a:bodyPr>
          <a:lstStyle/>
          <a:p>
            <a:r>
              <a:rPr lang="en-US" sz="4800" dirty="0"/>
              <a:t>Spatial filters are classified into :</a:t>
            </a:r>
          </a:p>
        </p:txBody>
      </p:sp>
    </p:spTree>
    <p:extLst>
      <p:ext uri="{BB962C8B-B14F-4D97-AF65-F5344CB8AC3E}">
        <p14:creationId xmlns:p14="http://schemas.microsoft.com/office/powerpoint/2010/main" val="16195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139" y="2388516"/>
            <a:ext cx="8911687" cy="1280890"/>
          </a:xfrm>
        </p:spPr>
        <p:txBody>
          <a:bodyPr>
            <a:noAutofit/>
          </a:bodyPr>
          <a:lstStyle/>
          <a:p>
            <a:r>
              <a:rPr lang="en-US" sz="5400" dirty="0"/>
              <a:t>Smoothing Spatial Filters</a:t>
            </a:r>
            <a:br>
              <a:rPr lang="en-US" sz="5400" dirty="0"/>
            </a:b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9610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354" y="2191657"/>
            <a:ext cx="10629589" cy="27432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 and mechanics </a:t>
            </a:r>
            <a:r>
              <a:rPr lang="en-US" sz="54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sz="54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54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</a:t>
            </a:r>
            <a:br>
              <a:rPr lang="en-US" sz="54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5400" b="1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Spatial Filtering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50983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Spatial Filters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blurring</a:t>
            </a:r>
          </a:p>
          <a:p>
            <a:r>
              <a:rPr lang="en-US" dirty="0" smtClean="0"/>
              <a:t>removes noise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/>
          <a:srcRect l="-353" t="-1" r="33395" b="23757"/>
          <a:stretch/>
        </p:blipFill>
        <p:spPr bwMode="auto">
          <a:xfrm>
            <a:off x="239189" y="3827488"/>
            <a:ext cx="6577512" cy="247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4"/>
          <a:stretch/>
        </p:blipFill>
        <p:spPr>
          <a:xfrm>
            <a:off x="7046912" y="3646854"/>
            <a:ext cx="4758491" cy="26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564268"/>
            <a:ext cx="4889700" cy="638020"/>
          </a:xfrm>
        </p:spPr>
        <p:txBody>
          <a:bodyPr>
            <a:noAutofit/>
          </a:bodyPr>
          <a:lstStyle/>
          <a:p>
            <a:r>
              <a:rPr lang="en-IN" sz="4000" dirty="0" smtClean="0"/>
              <a:t>Two techniques :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996858"/>
            <a:ext cx="8915400" cy="1408090"/>
          </a:xfrm>
        </p:spPr>
        <p:txBody>
          <a:bodyPr>
            <a:noAutofit/>
          </a:bodyPr>
          <a:lstStyle/>
          <a:p>
            <a:r>
              <a:rPr lang="en-IN" sz="2400" dirty="0" smtClean="0"/>
              <a:t>Averaging linear filters</a:t>
            </a:r>
          </a:p>
          <a:p>
            <a:pPr marL="0" indent="0">
              <a:buNone/>
            </a:pPr>
            <a:endParaRPr lang="en-IN" sz="2400" dirty="0" smtClean="0"/>
          </a:p>
          <a:p>
            <a:r>
              <a:rPr lang="en-IN" sz="2400" dirty="0" smtClean="0"/>
              <a:t>Order-statistics filter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734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Averaging linear filters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Averaging </a:t>
            </a:r>
            <a:r>
              <a:rPr lang="en-IN" b="1" dirty="0" smtClean="0"/>
              <a:t>filters</a:t>
            </a:r>
          </a:p>
          <a:p>
            <a:r>
              <a:rPr lang="en-IN" dirty="0" smtClean="0"/>
              <a:t>Output is </a:t>
            </a:r>
            <a:r>
              <a:rPr lang="en-US" b="1" dirty="0" smtClean="0"/>
              <a:t>smoothed image</a:t>
            </a:r>
          </a:p>
          <a:p>
            <a:r>
              <a:rPr lang="en-US" b="1" dirty="0" smtClean="0"/>
              <a:t>Follow Linear approach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0516" y="538160"/>
            <a:ext cx="3965368" cy="591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>
          <a:xfrm>
            <a:off x="1427413" y="4520485"/>
            <a:ext cx="6111831" cy="18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53" y="1287887"/>
            <a:ext cx="9457829" cy="4159876"/>
          </a:xfrm>
        </p:spPr>
      </p:pic>
    </p:spTree>
    <p:extLst>
      <p:ext uri="{BB962C8B-B14F-4D97-AF65-F5344CB8AC3E}">
        <p14:creationId xmlns:p14="http://schemas.microsoft.com/office/powerpoint/2010/main" val="39832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1251203"/>
            <a:ext cx="9128101" cy="4080650"/>
          </a:xfrm>
        </p:spPr>
      </p:pic>
    </p:spTree>
    <p:extLst>
      <p:ext uri="{BB962C8B-B14F-4D97-AF65-F5344CB8AC3E}">
        <p14:creationId xmlns:p14="http://schemas.microsoft.com/office/powerpoint/2010/main" val="7766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1251202"/>
            <a:ext cx="9105378" cy="42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1251201"/>
            <a:ext cx="9144358" cy="41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25" y="1296002"/>
            <a:ext cx="9282140" cy="41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3" y="1251201"/>
            <a:ext cx="9392927" cy="423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1251201"/>
            <a:ext cx="9303480" cy="40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a/af/Tux.png/220px-T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6355" y="1223095"/>
            <a:ext cx="4034972" cy="44768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Pixels on a CRT mon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44" y="1221574"/>
            <a:ext cx="3992661" cy="447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3575679" y="453726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Hi to </a:t>
            </a:r>
            <a:r>
              <a:rPr lang="en-IN" sz="24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TUX</a:t>
            </a:r>
            <a:r>
              <a:rPr lang="en-I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the mascot of LINUX.</a:t>
            </a:r>
            <a:endParaRPr lang="en-IN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32434" y="239877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FILTERING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65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1251200"/>
            <a:ext cx="8962544" cy="40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1251199"/>
            <a:ext cx="8945026" cy="41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3" y="1251199"/>
            <a:ext cx="9112323" cy="41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700" y="839236"/>
            <a:ext cx="9218474" cy="976312"/>
          </a:xfrm>
        </p:spPr>
        <p:txBody>
          <a:bodyPr>
            <a:noAutofit/>
          </a:bodyPr>
          <a:lstStyle/>
          <a:p>
            <a:r>
              <a:rPr lang="en-US" sz="3200" dirty="0" smtClean="0"/>
              <a:t>Effects of the average linear techniques are :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27513" y="1974574"/>
            <a:ext cx="4969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Blurring</a:t>
            </a:r>
          </a:p>
          <a:p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Blending</a:t>
            </a:r>
          </a:p>
          <a:p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Reduce image quality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5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Order-statistics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536" y="1696217"/>
            <a:ext cx="8915400" cy="3777622"/>
          </a:xfrm>
        </p:spPr>
        <p:txBody>
          <a:bodyPr/>
          <a:lstStyle/>
          <a:p>
            <a:r>
              <a:rPr lang="en-IN" b="1" dirty="0" smtClean="0"/>
              <a:t>Non-linear spatial filters</a:t>
            </a:r>
          </a:p>
          <a:p>
            <a:r>
              <a:rPr lang="en-IN" b="1" dirty="0" smtClean="0"/>
              <a:t>Sort the pixels</a:t>
            </a:r>
          </a:p>
          <a:p>
            <a:r>
              <a:rPr lang="en-IN" b="1" dirty="0"/>
              <a:t>M</a:t>
            </a:r>
            <a:r>
              <a:rPr lang="en-IN" b="1" dirty="0" smtClean="0"/>
              <a:t>edian filter </a:t>
            </a:r>
          </a:p>
          <a:p>
            <a:r>
              <a:rPr lang="en-US" b="1" dirty="0"/>
              <a:t>Very effective for removing “salt and pepper” noise</a:t>
            </a:r>
            <a:endParaRPr lang="en-IN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0"/>
          <a:stretch/>
        </p:blipFill>
        <p:spPr>
          <a:xfrm>
            <a:off x="7895832" y="4428639"/>
            <a:ext cx="3085295" cy="2117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r="7073" b="8523"/>
          <a:stretch/>
        </p:blipFill>
        <p:spPr>
          <a:xfrm>
            <a:off x="7482624" y="559714"/>
            <a:ext cx="4391695" cy="3659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43" y="3802746"/>
            <a:ext cx="4410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3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8183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Consider the following 5x5 image :</a:t>
            </a:r>
            <a:endParaRPr lang="en-IN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" b="2877"/>
          <a:stretch/>
        </p:blipFill>
        <p:spPr>
          <a:xfrm>
            <a:off x="3525580" y="1656522"/>
            <a:ext cx="4559336" cy="213360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5725" y="4566632"/>
            <a:ext cx="8911687" cy="581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Apply 3x3 median filter on shaded pixels, and write the filtered image.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2436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44" y="603722"/>
            <a:ext cx="8768310" cy="5850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61" y="3528764"/>
            <a:ext cx="4222189" cy="2275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74044" y="5759797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Final Output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139" y="2388516"/>
            <a:ext cx="8911687" cy="1280890"/>
          </a:xfrm>
        </p:spPr>
        <p:txBody>
          <a:bodyPr>
            <a:noAutofit/>
          </a:bodyPr>
          <a:lstStyle/>
          <a:p>
            <a:r>
              <a:rPr lang="en-US" altLang="en-US" sz="5400" dirty="0"/>
              <a:t>Sharpening </a:t>
            </a:r>
            <a:r>
              <a:rPr lang="en-US" sz="5400" dirty="0" smtClean="0"/>
              <a:t>Spatial </a:t>
            </a:r>
            <a:r>
              <a:rPr lang="en-US" sz="5400" dirty="0"/>
              <a:t>Filters</a:t>
            </a:r>
            <a:br>
              <a:rPr lang="en-US" sz="5400" dirty="0"/>
            </a:b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2849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smtClean="0"/>
              <a:t>Sharpening Filters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Useful for highlighting fine details. </a:t>
            </a:r>
          </a:p>
          <a:p>
            <a:r>
              <a:rPr lang="en-US" altLang="en-US" sz="2800" dirty="0" smtClean="0"/>
              <a:t>The elements of the mask contain both </a:t>
            </a:r>
            <a:r>
              <a:rPr lang="en-US" altLang="en-US" sz="2800" b="1" dirty="0" smtClean="0">
                <a:solidFill>
                  <a:srgbClr val="FFC000"/>
                </a:solidFill>
              </a:rPr>
              <a:t>positive</a:t>
            </a:r>
            <a:r>
              <a:rPr lang="en-US" altLang="en-US" sz="2800" dirty="0" smtClean="0"/>
              <a:t> and </a:t>
            </a:r>
            <a:r>
              <a:rPr lang="en-US" altLang="en-US" sz="2800" b="1" dirty="0" smtClean="0">
                <a:solidFill>
                  <a:srgbClr val="FFC000"/>
                </a:solidFill>
              </a:rPr>
              <a:t>negative</a:t>
            </a:r>
            <a:r>
              <a:rPr lang="en-US" altLang="en-US" sz="2800" dirty="0" smtClean="0"/>
              <a:t> weights.</a:t>
            </a:r>
          </a:p>
          <a:p>
            <a:r>
              <a:rPr lang="en-US" altLang="en-US" sz="2800" dirty="0" smtClean="0"/>
              <a:t>Sum of mask elements is 0.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53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 smtClean="0"/>
              <a:t>Sharpening Filters (cont’d)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752600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Useful for highlighting fine details. 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e.g., </a:t>
            </a:r>
            <a:r>
              <a:rPr lang="en-US" altLang="en-US" sz="2800" dirty="0"/>
              <a:t>emphasize edges</a:t>
            </a:r>
          </a:p>
        </p:txBody>
      </p:sp>
      <p:grpSp>
        <p:nvGrpSpPr>
          <p:cNvPr id="39940" name="Group 9"/>
          <p:cNvGrpSpPr>
            <a:grpSpLocks/>
          </p:cNvGrpSpPr>
          <p:nvPr/>
        </p:nvGrpSpPr>
        <p:grpSpPr bwMode="auto">
          <a:xfrm>
            <a:off x="2514600" y="3048000"/>
            <a:ext cx="7010400" cy="2895600"/>
            <a:chOff x="1536" y="2256"/>
            <a:chExt cx="3888" cy="1686"/>
          </a:xfrm>
        </p:grpSpPr>
        <p:pic>
          <p:nvPicPr>
            <p:cNvPr id="3994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2256"/>
              <a:ext cx="3888" cy="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9942" name="Text Box 5"/>
            <p:cNvSpPr txBox="1">
              <a:spLocks noChangeArrowheads="1"/>
            </p:cNvSpPr>
            <p:nvPr/>
          </p:nvSpPr>
          <p:spPr bwMode="auto">
            <a:xfrm>
              <a:off x="2774" y="3303"/>
              <a:ext cx="496" cy="1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              </a:t>
              </a:r>
            </a:p>
          </p:txBody>
        </p:sp>
        <p:sp>
          <p:nvSpPr>
            <p:cNvPr id="39943" name="Text Box 6"/>
            <p:cNvSpPr txBox="1">
              <a:spLocks noChangeArrowheads="1"/>
            </p:cNvSpPr>
            <p:nvPr/>
          </p:nvSpPr>
          <p:spPr bwMode="auto">
            <a:xfrm>
              <a:off x="2448" y="3600"/>
              <a:ext cx="497" cy="1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              </a:t>
              </a:r>
            </a:p>
          </p:txBody>
        </p:sp>
        <p:sp>
          <p:nvSpPr>
            <p:cNvPr id="39944" name="Line 7"/>
            <p:cNvSpPr>
              <a:spLocks noChangeShapeType="1"/>
            </p:cNvSpPr>
            <p:nvPr/>
          </p:nvSpPr>
          <p:spPr bwMode="auto">
            <a:xfrm>
              <a:off x="2736" y="3312"/>
              <a:ext cx="336" cy="336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5" name="Line 8"/>
            <p:cNvSpPr>
              <a:spLocks noChangeShapeType="1"/>
            </p:cNvSpPr>
            <p:nvPr/>
          </p:nvSpPr>
          <p:spPr bwMode="auto">
            <a:xfrm flipV="1">
              <a:off x="2448" y="3504"/>
              <a:ext cx="720" cy="192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4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299" y="1074057"/>
            <a:ext cx="8915400" cy="5065486"/>
          </a:xfrm>
        </p:spPr>
        <p:txBody>
          <a:bodyPr>
            <a:normAutofit/>
          </a:bodyPr>
          <a:lstStyle/>
          <a:p>
            <a:r>
              <a:rPr lang="en-IE" dirty="0" smtClean="0"/>
              <a:t>Point </a:t>
            </a:r>
            <a:r>
              <a:rPr lang="en-IE" dirty="0"/>
              <a:t>operations</a:t>
            </a:r>
          </a:p>
          <a:p>
            <a:pPr marL="0" indent="0">
              <a:buNone/>
            </a:pPr>
            <a:endParaRPr lang="en-IE" dirty="0" smtClean="0"/>
          </a:p>
          <a:p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/>
              <a:t>Neighbourhood </a:t>
            </a:r>
          </a:p>
          <a:p>
            <a:pPr marL="0" indent="0">
              <a:buNone/>
            </a:pPr>
            <a:r>
              <a:rPr lang="en-IE" dirty="0"/>
              <a:t>	operations</a:t>
            </a:r>
          </a:p>
          <a:p>
            <a:pPr marL="0" indent="0">
              <a:buNone/>
            </a:pP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Whole operation</a:t>
            </a:r>
            <a:endParaRPr lang="en-IE" dirty="0"/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14696" y="13722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 smtClean="0"/>
              <a:t>Two types of operations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76" y="1130845"/>
            <a:ext cx="4239264" cy="1416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40" y="2991263"/>
            <a:ext cx="4011009" cy="15675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76" y="5003140"/>
            <a:ext cx="4125136" cy="14638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714284" y="195001"/>
            <a:ext cx="4204316" cy="84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FILTERING</a:t>
            </a:r>
            <a:endParaRPr lang="en-IN" sz="20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41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 smtClean="0"/>
              <a:t>Sharpening Filters -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212" y="1595752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Note that the response of sharpening might be negative.</a:t>
            </a:r>
          </a:p>
          <a:p>
            <a:r>
              <a:rPr lang="en-US" altLang="en-US" sz="2800" dirty="0"/>
              <a:t>Values must be re-mapped to [0, 255]</a:t>
            </a:r>
          </a:p>
        </p:txBody>
      </p:sp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135"/>
          <a:stretch>
            <a:fillRect/>
          </a:stretch>
        </p:blipFill>
        <p:spPr bwMode="auto">
          <a:xfrm>
            <a:off x="6540500" y="3629025"/>
            <a:ext cx="2209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r="23526" b="66258"/>
          <a:stretch>
            <a:fillRect/>
          </a:stretch>
        </p:blipFill>
        <p:spPr bwMode="auto">
          <a:xfrm>
            <a:off x="2590800" y="3581400"/>
            <a:ext cx="23050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6689725" y="3284538"/>
            <a:ext cx="1912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sharpened image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2895601" y="320040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1467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 smtClean="0"/>
              <a:t>Sharpening Filters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err="1" smtClean="0"/>
              <a:t>Unsharp</a:t>
            </a:r>
            <a:r>
              <a:rPr lang="en-US" altLang="en-US" sz="2800" dirty="0" smtClean="0"/>
              <a:t> masking</a:t>
            </a:r>
          </a:p>
          <a:p>
            <a:r>
              <a:rPr lang="en-US" altLang="en-US" sz="2800" dirty="0" smtClean="0"/>
              <a:t>High Boost filter</a:t>
            </a:r>
          </a:p>
          <a:p>
            <a:r>
              <a:rPr lang="en-US" altLang="en-US" sz="2800" dirty="0" smtClean="0"/>
              <a:t>Gradient (1</a:t>
            </a:r>
            <a:r>
              <a:rPr lang="en-US" altLang="en-US" sz="2800" baseline="30000" dirty="0" smtClean="0"/>
              <a:t>st</a:t>
            </a:r>
            <a:r>
              <a:rPr lang="en-US" altLang="en-US" sz="2800" dirty="0" smtClean="0"/>
              <a:t> derivative)</a:t>
            </a:r>
          </a:p>
          <a:p>
            <a:r>
              <a:rPr lang="en-US" altLang="en-US" sz="2800" dirty="0" err="1" smtClean="0"/>
              <a:t>Laplacian</a:t>
            </a:r>
            <a:r>
              <a:rPr lang="en-US" altLang="en-US" sz="2800" dirty="0" smtClean="0"/>
              <a:t> (2</a:t>
            </a:r>
            <a:r>
              <a:rPr lang="en-US" altLang="en-US" sz="2800" baseline="30000" dirty="0" smtClean="0"/>
              <a:t>nd</a:t>
            </a:r>
            <a:r>
              <a:rPr lang="en-US" altLang="en-US" sz="2800" dirty="0" smtClean="0"/>
              <a:t> derivative)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282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042" y="366202"/>
            <a:ext cx="10148551" cy="1280890"/>
          </a:xfrm>
        </p:spPr>
        <p:txBody>
          <a:bodyPr>
            <a:noAutofit/>
          </a:bodyPr>
          <a:lstStyle/>
          <a:p>
            <a:r>
              <a:rPr lang="en-US" altLang="en-US" sz="4400" dirty="0" smtClean="0"/>
              <a:t>Sharpening Filters: </a:t>
            </a:r>
            <a:r>
              <a:rPr lang="en-US" altLang="en-US" sz="4400" dirty="0" err="1" smtClean="0">
                <a:solidFill>
                  <a:schemeClr val="accent2"/>
                </a:solidFill>
              </a:rPr>
              <a:t>Unsharp</a:t>
            </a:r>
            <a:r>
              <a:rPr lang="en-US" altLang="en-US" sz="4400" dirty="0" smtClean="0">
                <a:solidFill>
                  <a:schemeClr val="accent2"/>
                </a:solidFill>
              </a:rPr>
              <a:t> Masking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58107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Obtain a sharp image by subtracting a </a:t>
            </a:r>
            <a:r>
              <a:rPr lang="en-US" altLang="en-US" sz="2800" dirty="0" err="1" smtClean="0"/>
              <a:t>lowpass</a:t>
            </a:r>
            <a:r>
              <a:rPr lang="en-US" altLang="en-US" sz="2800" dirty="0" smtClean="0"/>
              <a:t> filtered (i.e., smoothed) image from the original image: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86905"/>
            <a:ext cx="48768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2469" name="Picture 7" descr="tut_usm_text-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76801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8" descr="tut_usm_text-blu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876801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9" descr="tut_usm_text-mask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7696200" y="4876801"/>
            <a:ext cx="2133600" cy="6826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2472" name="Text Box 10"/>
          <p:cNvSpPr txBox="1">
            <a:spLocks noChangeArrowheads="1"/>
          </p:cNvSpPr>
          <p:nvPr/>
        </p:nvSpPr>
        <p:spPr bwMode="auto">
          <a:xfrm>
            <a:off x="4479926" y="4721226"/>
            <a:ext cx="354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b="1"/>
              <a:t>-</a:t>
            </a:r>
          </a:p>
        </p:txBody>
      </p:sp>
      <p:sp>
        <p:nvSpPr>
          <p:cNvPr id="62473" name="Text Box 11"/>
          <p:cNvSpPr txBox="1">
            <a:spLocks noChangeArrowheads="1"/>
          </p:cNvSpPr>
          <p:nvPr/>
        </p:nvSpPr>
        <p:spPr bwMode="auto">
          <a:xfrm>
            <a:off x="7162801" y="4800601"/>
            <a:ext cx="473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b="1"/>
              <a:t>=</a:t>
            </a:r>
          </a:p>
        </p:txBody>
      </p:sp>
      <p:sp>
        <p:nvSpPr>
          <p:cNvPr id="62474" name="TextBox 1"/>
          <p:cNvSpPr txBox="1">
            <a:spLocks noChangeArrowheads="1"/>
          </p:cNvSpPr>
          <p:nvPr/>
        </p:nvSpPr>
        <p:spPr bwMode="auto">
          <a:xfrm>
            <a:off x="8153400" y="5624513"/>
            <a:ext cx="1479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(after contrast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enhancement)</a:t>
            </a:r>
          </a:p>
        </p:txBody>
      </p:sp>
    </p:spTree>
    <p:extLst>
      <p:ext uri="{BB962C8B-B14F-4D97-AF65-F5344CB8AC3E}">
        <p14:creationId xmlns:p14="http://schemas.microsoft.com/office/powerpoint/2010/main" val="9578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 smtClean="0"/>
              <a:t>Sharpening Filters: </a:t>
            </a:r>
            <a:r>
              <a:rPr lang="en-US" altLang="en-US" sz="4400" dirty="0" smtClean="0">
                <a:solidFill>
                  <a:schemeClr val="accent2"/>
                </a:solidFill>
              </a:rPr>
              <a:t>High Boost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752600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Image sharpening emphasizes edges but low frequency components are lost.</a:t>
            </a:r>
          </a:p>
          <a:p>
            <a:r>
              <a:rPr lang="en-US" altLang="en-US" sz="2400" b="1" dirty="0" smtClean="0"/>
              <a:t>High boost filter</a:t>
            </a:r>
            <a:r>
              <a:rPr lang="en-US" altLang="en-US" sz="2400" dirty="0" smtClean="0"/>
              <a:t>: amplify input image, then subtract a </a:t>
            </a:r>
            <a:r>
              <a:rPr lang="en-US" altLang="en-US" sz="2400" dirty="0" err="1" smtClean="0"/>
              <a:t>lowpass</a:t>
            </a:r>
            <a:r>
              <a:rPr lang="en-US" altLang="en-US" sz="2400" dirty="0" smtClean="0"/>
              <a:t> image.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05201"/>
            <a:ext cx="47244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4517" name="Picture 7" descr="tut_usm_text-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5410201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tut_usm_text-mask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5455920" y="5410201"/>
            <a:ext cx="2133600" cy="6826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4519" name="Text Box 9"/>
          <p:cNvSpPr txBox="1">
            <a:spLocks noChangeArrowheads="1"/>
          </p:cNvSpPr>
          <p:nvPr/>
        </p:nvSpPr>
        <p:spPr bwMode="auto">
          <a:xfrm>
            <a:off x="1874838" y="5486400"/>
            <a:ext cx="862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/>
              <a:t>(A-1)</a:t>
            </a:r>
          </a:p>
        </p:txBody>
      </p:sp>
      <p:sp>
        <p:nvSpPr>
          <p:cNvPr id="64520" name="Text Box 11"/>
          <p:cNvSpPr txBox="1">
            <a:spLocks noChangeArrowheads="1"/>
          </p:cNvSpPr>
          <p:nvPr/>
        </p:nvSpPr>
        <p:spPr bwMode="auto">
          <a:xfrm>
            <a:off x="5075238" y="5486401"/>
            <a:ext cx="3593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/>
              <a:t>+</a:t>
            </a:r>
          </a:p>
        </p:txBody>
      </p:sp>
      <p:sp>
        <p:nvSpPr>
          <p:cNvPr id="64521" name="Text Box 12"/>
          <p:cNvSpPr txBox="1">
            <a:spLocks noChangeArrowheads="1"/>
          </p:cNvSpPr>
          <p:nvPr/>
        </p:nvSpPr>
        <p:spPr bwMode="auto">
          <a:xfrm>
            <a:off x="7742238" y="5486401"/>
            <a:ext cx="3593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/>
              <a:t>=</a:t>
            </a:r>
          </a:p>
        </p:txBody>
      </p:sp>
      <p:pic>
        <p:nvPicPr>
          <p:cNvPr id="64522" name="Picture 13" descr="tut_usm_text-shar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334001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7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061" y="339971"/>
            <a:ext cx="10292861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Sharpening Filters: High Boost (cont’d)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945783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If </a:t>
            </a:r>
            <a:r>
              <a:rPr lang="en-US" altLang="en-US" sz="2400" b="1" dirty="0" smtClean="0"/>
              <a:t>A=1</a:t>
            </a:r>
            <a:r>
              <a:rPr lang="en-US" altLang="en-US" sz="2400" dirty="0" smtClean="0"/>
              <a:t>, we get </a:t>
            </a:r>
            <a:r>
              <a:rPr lang="en-US" altLang="en-US" sz="2400" dirty="0" err="1" smtClean="0"/>
              <a:t>unsharp</a:t>
            </a:r>
            <a:r>
              <a:rPr lang="en-US" altLang="en-US" sz="2400" dirty="0" smtClean="0"/>
              <a:t> masking.</a:t>
            </a:r>
          </a:p>
          <a:p>
            <a:r>
              <a:rPr lang="en-US" altLang="en-US" sz="2400" dirty="0" smtClean="0"/>
              <a:t>If </a:t>
            </a:r>
            <a:r>
              <a:rPr lang="en-US" altLang="en-US" sz="2400" b="1" dirty="0" smtClean="0"/>
              <a:t>A&gt;1</a:t>
            </a:r>
            <a:r>
              <a:rPr lang="en-US" altLang="en-US" sz="2400" dirty="0" smtClean="0"/>
              <a:t>, part of the original image is </a:t>
            </a:r>
            <a:r>
              <a:rPr lang="en-US" altLang="en-US" sz="2400" dirty="0" smtClean="0">
                <a:solidFill>
                  <a:srgbClr val="FFC000"/>
                </a:solidFill>
              </a:rPr>
              <a:t>added back </a:t>
            </a:r>
            <a:r>
              <a:rPr lang="en-US" altLang="en-US" sz="2400" dirty="0" smtClean="0"/>
              <a:t>to the high pass filtered image.</a:t>
            </a:r>
          </a:p>
          <a:p>
            <a:r>
              <a:rPr lang="en-US" altLang="en-US" sz="2400" dirty="0" smtClean="0"/>
              <a:t>One way to implement high boost filtering is using the masks below: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23008"/>
            <a:ext cx="36576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4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0154" y="495523"/>
            <a:ext cx="10386647" cy="1280890"/>
          </a:xfrm>
        </p:spPr>
        <p:txBody>
          <a:bodyPr>
            <a:noAutofit/>
          </a:bodyPr>
          <a:lstStyle/>
          <a:p>
            <a:r>
              <a:rPr lang="en-US" altLang="en-US" sz="4400" dirty="0"/>
              <a:t>Sharpening Filters: High Boost (cont’d)</a:t>
            </a:r>
          </a:p>
        </p:txBody>
      </p:sp>
      <p:pic>
        <p:nvPicPr>
          <p:cNvPr id="686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1776413"/>
            <a:ext cx="23622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861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78" y="4200526"/>
            <a:ext cx="23622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8613" name="Text Box 15"/>
          <p:cNvSpPr txBox="1">
            <a:spLocks noChangeArrowheads="1"/>
          </p:cNvSpPr>
          <p:nvPr/>
        </p:nvSpPr>
        <p:spPr bwMode="auto">
          <a:xfrm>
            <a:off x="1760034" y="2373313"/>
            <a:ext cx="1095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A=1.4</a:t>
            </a:r>
          </a:p>
        </p:txBody>
      </p:sp>
      <p:sp>
        <p:nvSpPr>
          <p:cNvPr id="68616" name="Text Box 18"/>
          <p:cNvSpPr txBox="1">
            <a:spLocks noChangeArrowheads="1"/>
          </p:cNvSpPr>
          <p:nvPr/>
        </p:nvSpPr>
        <p:spPr bwMode="auto">
          <a:xfrm>
            <a:off x="1852108" y="5257800"/>
            <a:ext cx="1095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A=1.9</a:t>
            </a:r>
          </a:p>
        </p:txBody>
      </p:sp>
    </p:spTree>
    <p:extLst>
      <p:ext uri="{BB962C8B-B14F-4D97-AF65-F5344CB8AC3E}">
        <p14:creationId xmlns:p14="http://schemas.microsoft.com/office/powerpoint/2010/main" val="42123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Spatial Differentiation</a:t>
            </a:r>
            <a:endParaRPr lang="en-US" sz="4400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5313" y="1673470"/>
            <a:ext cx="8458200" cy="552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Differentiation measures the </a:t>
            </a:r>
            <a:r>
              <a:rPr lang="en-IE" sz="2800" i="1" dirty="0" smtClean="0"/>
              <a:t>rate of change</a:t>
            </a:r>
            <a:r>
              <a:rPr lang="en-IE" sz="2800" dirty="0" smtClean="0"/>
              <a:t> of a function</a:t>
            </a:r>
          </a:p>
          <a:p>
            <a:pPr marL="0" indent="0">
              <a:buNone/>
            </a:pPr>
            <a:r>
              <a:rPr lang="en-IE" sz="2800" dirty="0" smtClean="0"/>
              <a:t>Let’s consider a simple 1 dimensional example</a:t>
            </a:r>
            <a:endParaRPr lang="en-US" sz="2800" dirty="0" smtClean="0"/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/>
          <a:srcRect l="19772" r="36916" b="45802"/>
          <a:stretch>
            <a:fillRect/>
          </a:stretch>
        </p:blipFill>
        <p:spPr bwMode="auto">
          <a:xfrm>
            <a:off x="4735513" y="3458310"/>
            <a:ext cx="2717800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72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588" y="295864"/>
            <a:ext cx="8911687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Spatial Differentiation</a:t>
            </a:r>
            <a:endParaRPr lang="en-US" sz="4400" dirty="0" smtClean="0"/>
          </a:p>
        </p:txBody>
      </p:sp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3">
            <a:lum bright="-60000" contrast="82000"/>
          </a:blip>
          <a:srcRect l="22882" t="56818" b="14615"/>
          <a:stretch>
            <a:fillRect/>
          </a:stretch>
        </p:blipFill>
        <p:spPr bwMode="auto">
          <a:xfrm>
            <a:off x="2160588" y="4289425"/>
            <a:ext cx="78994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/>
          <a:srcRect l="19772" r="36916" b="45802"/>
          <a:stretch>
            <a:fillRect/>
          </a:stretch>
        </p:blipFill>
        <p:spPr bwMode="auto">
          <a:xfrm>
            <a:off x="4749800" y="1344614"/>
            <a:ext cx="2719388" cy="272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4" name="Line 6"/>
          <p:cNvSpPr>
            <a:spLocks noChangeShapeType="1"/>
          </p:cNvSpPr>
          <p:nvPr/>
        </p:nvSpPr>
        <p:spPr bwMode="auto">
          <a:xfrm>
            <a:off x="4649788" y="2700338"/>
            <a:ext cx="29718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4257675" y="250983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7683500" y="2513013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682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1</a:t>
            </a:r>
            <a:r>
              <a:rPr lang="en-IE" sz="4400" baseline="30000" dirty="0" smtClean="0"/>
              <a:t>st</a:t>
            </a:r>
            <a:r>
              <a:rPr lang="en-IE" sz="4400" dirty="0" smtClean="0"/>
              <a:t> Derivative</a:t>
            </a:r>
            <a:endParaRPr lang="en-US" sz="4400" dirty="0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The formula for the 1</a:t>
            </a:r>
            <a:r>
              <a:rPr lang="en-IE" sz="2800" baseline="30000" dirty="0" smtClean="0"/>
              <a:t>st</a:t>
            </a:r>
            <a:r>
              <a:rPr lang="en-IE" sz="2800" dirty="0" smtClean="0"/>
              <a:t> derivative of a function is as follows:</a:t>
            </a:r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r>
              <a:rPr lang="en-IE" sz="2800" dirty="0" smtClean="0"/>
              <a:t>It’s just the difference between subsequent values and measures the rate of change of the function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>
            <p:extLst/>
          </p:nvPr>
        </p:nvGraphicFramePr>
        <p:xfrm>
          <a:off x="4264026" y="2900241"/>
          <a:ext cx="406241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1282680" imgH="393480" progId="Equation.3">
                  <p:embed/>
                </p:oleObj>
              </mc:Choice>
              <mc:Fallback>
                <p:oleObj name="Equation" r:id="rId4" imgW="1282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6" y="2900241"/>
                        <a:ext cx="4062413" cy="12477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2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955" y="284141"/>
            <a:ext cx="8911687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1</a:t>
            </a:r>
            <a:r>
              <a:rPr lang="en-IE" sz="4400" baseline="30000" dirty="0" smtClean="0"/>
              <a:t>st</a:t>
            </a:r>
            <a:r>
              <a:rPr lang="en-IE" sz="4400" dirty="0" smtClean="0"/>
              <a:t> Derivative (</a:t>
            </a:r>
            <a:r>
              <a:rPr lang="en-IE" sz="4400" dirty="0" err="1" smtClean="0"/>
              <a:t>cont</a:t>
            </a:r>
            <a:r>
              <a:rPr lang="en-IE" sz="4400" dirty="0" smtClean="0"/>
              <a:t>…)</a:t>
            </a:r>
            <a:endParaRPr lang="en-US" sz="4400" dirty="0" smtClean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2673350" y="1323975"/>
          <a:ext cx="6489700" cy="237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Chart" r:id="rId4" imgW="5981700" imgH="2552700" progId="Excel.Sheet.8">
                  <p:embed/>
                </p:oleObj>
              </mc:Choice>
              <mc:Fallback>
                <p:oleObj name="Chart" r:id="rId4" imgW="5981700" imgH="2552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57" t="14384" r="1315" b="1961"/>
                      <a:stretch>
                        <a:fillRect/>
                      </a:stretch>
                    </p:blipFill>
                    <p:spPr bwMode="auto">
                      <a:xfrm>
                        <a:off x="2673350" y="1323975"/>
                        <a:ext cx="6489700" cy="23701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2600325" y="4414839"/>
          <a:ext cx="6604000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Chart" r:id="rId6" imgW="5981700" imgH="2552700" progId="Excel.Sheet.8">
                  <p:embed/>
                </p:oleObj>
              </mc:Choice>
              <mc:Fallback>
                <p:oleObj name="Chart" r:id="rId6" imgW="5981700" imgH="2552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57" t="15231" r="1195" b="3250"/>
                      <a:stretch>
                        <a:fillRect/>
                      </a:stretch>
                    </p:blipFill>
                    <p:spPr bwMode="auto">
                      <a:xfrm>
                        <a:off x="2600325" y="4414839"/>
                        <a:ext cx="6604000" cy="23574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205" name="Group 293"/>
          <p:cNvGraphicFramePr>
            <a:graphicFrameLocks noGrp="1"/>
          </p:cNvGraphicFramePr>
          <p:nvPr/>
        </p:nvGraphicFramePr>
        <p:xfrm>
          <a:off x="2978150" y="3706813"/>
          <a:ext cx="6096000" cy="298450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5151" name="Group 239"/>
          <p:cNvGraphicFramePr>
            <a:graphicFrameLocks noGrp="1"/>
          </p:cNvGraphicFramePr>
          <p:nvPr/>
        </p:nvGraphicFramePr>
        <p:xfrm>
          <a:off x="2982913" y="4132264"/>
          <a:ext cx="6096000" cy="301625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8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Spatial Filtering?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66217"/>
            <a:ext cx="8915400" cy="4445005"/>
          </a:xfrm>
        </p:spPr>
        <p:txBody>
          <a:bodyPr>
            <a:normAutofit/>
          </a:bodyPr>
          <a:lstStyle/>
          <a:p>
            <a:r>
              <a:rPr lang="en-US" sz="2000" dirty="0"/>
              <a:t>Spatial filtering is commonly used to "clean up" the output of lasers, removing aberrations in the beam due to imperfect, dirty, or damaged optics, or due to variations in the </a:t>
            </a:r>
            <a:r>
              <a:rPr lang="en-US" sz="2000" dirty="0" smtClean="0"/>
              <a:t>laser gain medium</a:t>
            </a:r>
            <a:r>
              <a:rPr lang="en-US" sz="2000" dirty="0">
                <a:solidFill>
                  <a:schemeClr val="tx1"/>
                </a:solidFill>
              </a:rPr>
              <a:t> </a:t>
            </a:r>
            <a:r>
              <a:rPr lang="en-US" sz="2000" dirty="0"/>
              <a:t>itself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Also used to enhance an image by applying certain functions which can make an image better or more useful to the real world.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We can </a:t>
            </a:r>
            <a:r>
              <a:rPr lang="en-US" sz="2000" b="1" dirty="0" smtClean="0"/>
              <a:t>filter</a:t>
            </a:r>
            <a:r>
              <a:rPr lang="en-US" sz="2000" dirty="0"/>
              <a:t> an </a:t>
            </a:r>
            <a:r>
              <a:rPr lang="en-US" sz="2000" b="1" dirty="0"/>
              <a:t>image</a:t>
            </a:r>
            <a:r>
              <a:rPr lang="en-US" sz="2000" dirty="0"/>
              <a:t> to emphasize certain features or remove other </a:t>
            </a:r>
            <a:r>
              <a:rPr lang="en-US" sz="2000" dirty="0" smtClean="0"/>
              <a:t>features</a:t>
            </a:r>
          </a:p>
          <a:p>
            <a:endParaRPr lang="en-US" sz="2000" dirty="0" smtClean="0"/>
          </a:p>
          <a:p>
            <a:r>
              <a:rPr lang="en-US" sz="2000" dirty="0" smtClean="0"/>
              <a:t>E.g.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Smoothing, Sharpening, And Edge Enhancement.</a:t>
            </a:r>
            <a:endParaRPr lang="en-I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14284" y="195001"/>
            <a:ext cx="4204316" cy="84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FILTERING</a:t>
            </a:r>
            <a:endParaRPr lang="en-IN" sz="20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2</a:t>
            </a:r>
            <a:r>
              <a:rPr lang="en-IE" sz="4400" baseline="30000" dirty="0" smtClean="0"/>
              <a:t>nd</a:t>
            </a:r>
            <a:r>
              <a:rPr lang="en-IE" sz="4400" dirty="0" smtClean="0"/>
              <a:t> Derivative</a:t>
            </a:r>
            <a:endParaRPr lang="en-US" sz="4400"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The formula for the 2</a:t>
            </a:r>
            <a:r>
              <a:rPr lang="en-IE" sz="2800" baseline="30000" dirty="0" smtClean="0"/>
              <a:t>nd</a:t>
            </a:r>
            <a:r>
              <a:rPr lang="en-IE" sz="2800" dirty="0" smtClean="0"/>
              <a:t> derivative of a function is as follows:</a:t>
            </a:r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r>
              <a:rPr lang="en-IE" sz="2800" dirty="0" smtClean="0"/>
              <a:t>Simply takes into account the values both before and after the current value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>
            <p:extLst/>
          </p:nvPr>
        </p:nvGraphicFramePr>
        <p:xfrm>
          <a:off x="3021379" y="3198814"/>
          <a:ext cx="6516688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4" imgW="2057400" imgH="419040" progId="Equation.3">
                  <p:embed/>
                </p:oleObj>
              </mc:Choice>
              <mc:Fallback>
                <p:oleObj name="Equation" r:id="rId4" imgW="2057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379" y="3198814"/>
                        <a:ext cx="6516688" cy="13287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3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2</a:t>
            </a:r>
            <a:r>
              <a:rPr lang="en-IE" sz="4400" baseline="30000" dirty="0" smtClean="0"/>
              <a:t>nd</a:t>
            </a:r>
            <a:r>
              <a:rPr lang="en-IE" sz="4400" dirty="0" smtClean="0"/>
              <a:t> Derivative (</a:t>
            </a:r>
            <a:r>
              <a:rPr lang="en-IE" sz="4400" dirty="0" err="1" smtClean="0"/>
              <a:t>cont</a:t>
            </a:r>
            <a:r>
              <a:rPr lang="en-IE" sz="4400" dirty="0" smtClean="0"/>
              <a:t>…)</a:t>
            </a:r>
            <a:endParaRPr lang="en-US" sz="4400" dirty="0" smtClean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665414" y="1385889"/>
          <a:ext cx="6505575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Chart" r:id="rId4" imgW="5981700" imgH="2552700" progId="Excel.Sheet.8">
                  <p:embed/>
                </p:oleObj>
              </mc:Choice>
              <mc:Fallback>
                <p:oleObj name="Chart" r:id="rId4" imgW="5981700" imgH="2552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5" t="16641" r="1328" b="2072"/>
                      <a:stretch>
                        <a:fillRect/>
                      </a:stretch>
                    </p:blipFill>
                    <p:spPr bwMode="auto">
                      <a:xfrm>
                        <a:off x="2665414" y="1385889"/>
                        <a:ext cx="6505575" cy="23082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6" name="Group 6"/>
          <p:cNvGraphicFramePr>
            <a:graphicFrameLocks noGrp="1"/>
          </p:cNvGraphicFramePr>
          <p:nvPr/>
        </p:nvGraphicFramePr>
        <p:xfrm>
          <a:off x="2994025" y="3643313"/>
          <a:ext cx="6096000" cy="298450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670176" y="4368801"/>
          <a:ext cx="6513513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Chart" r:id="rId6" imgW="5981700" imgH="2552700" progId="Excel.Sheet.8">
                  <p:embed/>
                </p:oleObj>
              </mc:Choice>
              <mc:Fallback>
                <p:oleObj name="Chart" r:id="rId6" imgW="5981700" imgH="2552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5" t="11705" r="1180" b="4489"/>
                      <a:stretch>
                        <a:fillRect/>
                      </a:stretch>
                    </p:blipFill>
                    <p:spPr bwMode="auto">
                      <a:xfrm>
                        <a:off x="2670176" y="4368801"/>
                        <a:ext cx="6513513" cy="23796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7" name="Group 117"/>
          <p:cNvGraphicFramePr>
            <a:graphicFrameLocks noGrp="1"/>
          </p:cNvGraphicFramePr>
          <p:nvPr/>
        </p:nvGraphicFramePr>
        <p:xfrm>
          <a:off x="2998788" y="4068764"/>
          <a:ext cx="6096000" cy="301625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42887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42888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44475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-12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-7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48156" y="248971"/>
            <a:ext cx="8911687" cy="1280890"/>
          </a:xfrm>
        </p:spPr>
        <p:txBody>
          <a:bodyPr>
            <a:noAutofit/>
          </a:bodyPr>
          <a:lstStyle/>
          <a:p>
            <a:pPr eaLnBrk="1" hangingPunct="1"/>
            <a:r>
              <a:rPr lang="en-IE" sz="4400" dirty="0"/>
              <a:t>Using Second Derivatives For Image Enhancement</a:t>
            </a:r>
            <a:endParaRPr lang="en-US" sz="4400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8566" y="1781908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800" dirty="0" smtClean="0"/>
              <a:t>The 2</a:t>
            </a:r>
            <a:r>
              <a:rPr lang="en-IE" sz="2800" baseline="30000" dirty="0" smtClean="0"/>
              <a:t>nd</a:t>
            </a:r>
            <a:r>
              <a:rPr lang="en-IE" sz="2800" dirty="0" smtClean="0"/>
              <a:t> derivative is more useful for image enhancement than the 1</a:t>
            </a:r>
            <a:r>
              <a:rPr lang="en-IE" sz="2800" baseline="30000" dirty="0" smtClean="0"/>
              <a:t>st</a:t>
            </a:r>
            <a:r>
              <a:rPr lang="en-IE" sz="2800" dirty="0" smtClean="0"/>
              <a:t> derivative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800" dirty="0" smtClean="0">
                <a:ea typeface="ＭＳ Ｐゴシック" pitchFamily="-110" charset="-128"/>
              </a:rPr>
              <a:t>Stronger response to fine detail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800" dirty="0" smtClean="0">
                <a:ea typeface="ＭＳ Ｐゴシック" pitchFamily="-110" charset="-128"/>
              </a:rPr>
              <a:t>Simpler implementation</a:t>
            </a:r>
          </a:p>
          <a:p>
            <a:pPr marL="0" indent="0">
              <a:buNone/>
            </a:pPr>
            <a:r>
              <a:rPr lang="en-IE" sz="2800" dirty="0" smtClean="0"/>
              <a:t>The first sharpening filter we will look at is the </a:t>
            </a:r>
            <a:r>
              <a:rPr lang="en-IE" sz="2800" i="1" dirty="0" err="1" smtClean="0"/>
              <a:t>Laplacian</a:t>
            </a:r>
            <a:endParaRPr lang="en-IE" sz="2800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IE" sz="2800" dirty="0" smtClean="0">
                <a:ea typeface="ＭＳ Ｐゴシック" pitchFamily="-110" charset="-128"/>
              </a:rPr>
              <a:t>Isotropic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800" dirty="0" smtClean="0">
                <a:ea typeface="ＭＳ Ｐゴシック" pitchFamily="-110" charset="-128"/>
              </a:rPr>
              <a:t>One of the simplest sharpening filters</a:t>
            </a:r>
          </a:p>
        </p:txBody>
      </p:sp>
    </p:spTree>
    <p:extLst>
      <p:ext uri="{BB962C8B-B14F-4D97-AF65-F5344CB8AC3E}">
        <p14:creationId xmlns:p14="http://schemas.microsoft.com/office/powerpoint/2010/main" val="36474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2077109" y="284140"/>
            <a:ext cx="8911687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 sz="4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IE" sz="4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Laplacian</a:t>
            </a:r>
            <a:endParaRPr lang="en-US" sz="4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33500"/>
            <a:ext cx="8229600" cy="4414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The </a:t>
            </a:r>
            <a:r>
              <a:rPr lang="en-IE" sz="2800" dirty="0" err="1" smtClean="0"/>
              <a:t>Laplacian</a:t>
            </a:r>
            <a:r>
              <a:rPr lang="en-IE" sz="2800" dirty="0" smtClean="0"/>
              <a:t> is defined as follows:</a:t>
            </a:r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/>
          </a:p>
          <a:p>
            <a:pPr marL="0" indent="0">
              <a:buNone/>
            </a:pPr>
            <a:r>
              <a:rPr lang="en-IE" sz="2800" dirty="0" smtClean="0"/>
              <a:t>where the partial 1</a:t>
            </a:r>
            <a:r>
              <a:rPr lang="en-IE" sz="2800" baseline="30000" dirty="0" smtClean="0"/>
              <a:t>st</a:t>
            </a:r>
            <a:r>
              <a:rPr lang="en-IE" sz="2800" dirty="0" smtClean="0"/>
              <a:t> order derivative in the </a:t>
            </a:r>
            <a:r>
              <a:rPr lang="en-IE" sz="2800" i="1" dirty="0" smtClean="0">
                <a:latin typeface="Times New Roman" pitchFamily="-110" charset="0"/>
              </a:rPr>
              <a:t>x</a:t>
            </a:r>
            <a:r>
              <a:rPr lang="en-IE" sz="2800" dirty="0" smtClean="0"/>
              <a:t> direction is defined as follows:</a:t>
            </a:r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r>
              <a:rPr lang="en-IE" sz="2800" dirty="0" smtClean="0"/>
              <a:t>and in the </a:t>
            </a:r>
            <a:r>
              <a:rPr lang="en-IE" sz="2800" i="1" dirty="0" smtClean="0">
                <a:latin typeface="Times New Roman" pitchFamily="-110" charset="0"/>
              </a:rPr>
              <a:t>y</a:t>
            </a:r>
            <a:r>
              <a:rPr lang="en-IE" sz="2800" dirty="0" smtClean="0"/>
              <a:t> direction as follows:</a:t>
            </a:r>
            <a:endParaRPr lang="en-US" sz="2800" dirty="0" smtClean="0"/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>
            <p:extLst/>
          </p:nvPr>
        </p:nvGraphicFramePr>
        <p:xfrm>
          <a:off x="8000263" y="1839377"/>
          <a:ext cx="319722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4" imgW="1143000" imgH="444240" progId="Equation.3">
                  <p:embed/>
                </p:oleObj>
              </mc:Choice>
              <mc:Fallback>
                <p:oleObj name="Equation" r:id="rId4" imgW="1143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0263" y="1839377"/>
                        <a:ext cx="3197225" cy="12461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3"/>
          <p:cNvGraphicFramePr>
            <a:graphicFrameLocks noChangeAspect="1"/>
          </p:cNvGraphicFramePr>
          <p:nvPr>
            <p:extLst/>
          </p:nvPr>
        </p:nvGraphicFramePr>
        <p:xfrm>
          <a:off x="4607842" y="3940691"/>
          <a:ext cx="69643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6" imgW="2489040" imgH="419040" progId="Equation.3">
                  <p:embed/>
                </p:oleObj>
              </mc:Choice>
              <mc:Fallback>
                <p:oleObj name="Equation" r:id="rId6" imgW="24890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842" y="3940691"/>
                        <a:ext cx="6964362" cy="11747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>
            <p:extLst/>
          </p:nvPr>
        </p:nvGraphicFramePr>
        <p:xfrm>
          <a:off x="2471357" y="5596296"/>
          <a:ext cx="696436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8" imgW="2489040" imgH="444240" progId="Equation.3">
                  <p:embed/>
                </p:oleObj>
              </mc:Choice>
              <mc:Fallback>
                <p:oleObj name="Equation" r:id="rId8" imgW="2489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357" y="5596296"/>
                        <a:ext cx="6964363" cy="12446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05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>
          <a:xfrm>
            <a:off x="2150633" y="315017"/>
            <a:ext cx="8911687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The </a:t>
            </a:r>
            <a:r>
              <a:rPr lang="en-IE" sz="4400" dirty="0" err="1" smtClean="0"/>
              <a:t>Laplacian</a:t>
            </a:r>
            <a:r>
              <a:rPr lang="en-IE" sz="4400" dirty="0" smtClean="0"/>
              <a:t> (</a:t>
            </a:r>
            <a:r>
              <a:rPr lang="en-IE" sz="4400" dirty="0" err="1" smtClean="0"/>
              <a:t>cont</a:t>
            </a:r>
            <a:r>
              <a:rPr lang="en-IE" sz="4400" dirty="0" smtClean="0"/>
              <a:t>…)</a:t>
            </a:r>
            <a:endParaRPr lang="en-US" sz="4400" dirty="0" smtClean="0"/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33500"/>
            <a:ext cx="8229600" cy="4414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So, the </a:t>
            </a:r>
            <a:r>
              <a:rPr lang="en-IE" sz="2800" dirty="0" err="1" smtClean="0"/>
              <a:t>Laplacian</a:t>
            </a:r>
            <a:r>
              <a:rPr lang="en-IE" sz="2800" dirty="0" smtClean="0"/>
              <a:t> can be given as follows:</a:t>
            </a:r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 smtClean="0"/>
          </a:p>
          <a:p>
            <a:pPr marL="0" indent="0">
              <a:buNone/>
            </a:pPr>
            <a:endParaRPr lang="en-IE" sz="2800" dirty="0"/>
          </a:p>
          <a:p>
            <a:pPr marL="0" indent="0">
              <a:buNone/>
            </a:pPr>
            <a:r>
              <a:rPr lang="en-IE" sz="2800" dirty="0" smtClean="0"/>
              <a:t>We can easily build a filter based on this</a:t>
            </a:r>
            <a:endParaRPr lang="en-US" sz="2800" dirty="0" smtClean="0"/>
          </a:p>
        </p:txBody>
      </p:sp>
      <p:grpSp>
        <p:nvGrpSpPr>
          <p:cNvPr id="39943" name="Group 9"/>
          <p:cNvGrpSpPr>
            <a:grpSpLocks/>
          </p:cNvGrpSpPr>
          <p:nvPr/>
        </p:nvGrpSpPr>
        <p:grpSpPr bwMode="auto">
          <a:xfrm>
            <a:off x="2282825" y="1892300"/>
            <a:ext cx="6523038" cy="2063750"/>
            <a:chOff x="438" y="1182"/>
            <a:chExt cx="4109" cy="1300"/>
          </a:xfrm>
        </p:grpSpPr>
        <p:graphicFrame>
          <p:nvGraphicFramePr>
            <p:cNvPr id="39938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438" y="1182"/>
            <a:ext cx="3775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5" name="Equation" r:id="rId4" imgW="1892160" imgH="228600" progId="Equation.3">
                    <p:embed/>
                  </p:oleObj>
                </mc:Choice>
                <mc:Fallback>
                  <p:oleObj name="Equation" r:id="rId4" imgW="18921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" y="1182"/>
                          <a:ext cx="3775" cy="45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39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406" y="1654"/>
            <a:ext cx="3141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6" name="Equation" r:id="rId6" imgW="1574640" imgH="203040" progId="Equation.3">
                    <p:embed/>
                  </p:oleObj>
                </mc:Choice>
                <mc:Fallback>
                  <p:oleObj name="Equation" r:id="rId6" imgW="1574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1654"/>
                          <a:ext cx="3141" cy="406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0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406" y="2076"/>
            <a:ext cx="1342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7" name="Equation" r:id="rId8" imgW="672840" imgH="203040" progId="Equation.3">
                    <p:embed/>
                  </p:oleObj>
                </mc:Choice>
                <mc:Fallback>
                  <p:oleObj name="Equation" r:id="rId8" imgW="6728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2076"/>
                          <a:ext cx="1342" cy="406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44" name="Group 10"/>
          <p:cNvGrpSpPr>
            <a:grpSpLocks/>
          </p:cNvGrpSpPr>
          <p:nvPr/>
        </p:nvGrpSpPr>
        <p:grpSpPr bwMode="auto">
          <a:xfrm>
            <a:off x="4822825" y="4565650"/>
            <a:ext cx="2139950" cy="2128838"/>
            <a:chOff x="3689" y="895"/>
            <a:chExt cx="988" cy="983"/>
          </a:xfrm>
        </p:grpSpPr>
        <p:sp>
          <p:nvSpPr>
            <p:cNvPr id="39945" name="Rectangle 11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  <p:sp>
          <p:nvSpPr>
            <p:cNvPr id="39946" name="Rectangle 12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1</a:t>
              </a:r>
              <a:endParaRPr lang="en-US" sz="2400"/>
            </a:p>
          </p:txBody>
        </p:sp>
        <p:sp>
          <p:nvSpPr>
            <p:cNvPr id="39947" name="Rectangle 13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  <p:sp>
          <p:nvSpPr>
            <p:cNvPr id="39948" name="Rectangle 14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1</a:t>
              </a:r>
              <a:endParaRPr lang="en-US" sz="2400"/>
            </a:p>
          </p:txBody>
        </p:sp>
        <p:sp>
          <p:nvSpPr>
            <p:cNvPr id="39949" name="Rectangle 15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-4</a:t>
              </a:r>
              <a:endParaRPr lang="en-US" sz="2400"/>
            </a:p>
          </p:txBody>
        </p:sp>
        <p:sp>
          <p:nvSpPr>
            <p:cNvPr id="39950" name="Rectangle 16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1</a:t>
              </a:r>
              <a:endParaRPr lang="en-US" sz="2400"/>
            </a:p>
          </p:txBody>
        </p:sp>
        <p:sp>
          <p:nvSpPr>
            <p:cNvPr id="39951" name="Rectangle 17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  <p:sp>
          <p:nvSpPr>
            <p:cNvPr id="39952" name="Rectangle 18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1</a:t>
              </a:r>
              <a:endParaRPr lang="en-US" sz="2400"/>
            </a:p>
          </p:txBody>
        </p:sp>
        <p:sp>
          <p:nvSpPr>
            <p:cNvPr id="39953" name="Rectangle 19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88358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The </a:t>
            </a:r>
            <a:r>
              <a:rPr lang="en-IE" sz="4400" dirty="0" err="1" smtClean="0"/>
              <a:t>Laplacian</a:t>
            </a:r>
            <a:r>
              <a:rPr lang="en-IE" sz="4400" dirty="0" smtClean="0"/>
              <a:t> (</a:t>
            </a:r>
            <a:r>
              <a:rPr lang="en-IE" sz="4400" dirty="0" err="1" smtClean="0"/>
              <a:t>cont</a:t>
            </a:r>
            <a:r>
              <a:rPr lang="en-IE" sz="4400" dirty="0" smtClean="0"/>
              <a:t>…)</a:t>
            </a:r>
            <a:endParaRPr lang="en-US" sz="4400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1324" y="1631326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Applying the </a:t>
            </a:r>
            <a:r>
              <a:rPr lang="en-IE" sz="2800" dirty="0" err="1" smtClean="0"/>
              <a:t>Laplacian</a:t>
            </a:r>
            <a:r>
              <a:rPr lang="en-IE" sz="2800" dirty="0" smtClean="0"/>
              <a:t> to an image we get a new image that highlights edges and other discontinuities</a:t>
            </a:r>
            <a:endParaRPr lang="en-US" sz="2800" dirty="0" smtClean="0"/>
          </a:p>
        </p:txBody>
      </p:sp>
      <p:grpSp>
        <p:nvGrpSpPr>
          <p:cNvPr id="41989" name="Group 13"/>
          <p:cNvGrpSpPr>
            <a:grpSpLocks/>
          </p:cNvGrpSpPr>
          <p:nvPr/>
        </p:nvGrpSpPr>
        <p:grpSpPr bwMode="auto">
          <a:xfrm>
            <a:off x="2697164" y="3150543"/>
            <a:ext cx="6829425" cy="3465513"/>
            <a:chOff x="709" y="1758"/>
            <a:chExt cx="4302" cy="2183"/>
          </a:xfrm>
        </p:grpSpPr>
        <p:pic>
          <p:nvPicPr>
            <p:cNvPr id="41990" name="Picture 8"/>
            <p:cNvPicPr>
              <a:picLocks noChangeAspect="1" noChangeArrowheads="1"/>
            </p:cNvPicPr>
            <p:nvPr/>
          </p:nvPicPr>
          <p:blipFill>
            <a:blip r:embed="rId3"/>
            <a:srcRect l="18556" t="49696" r="40327"/>
            <a:stretch>
              <a:fillRect/>
            </a:stretch>
          </p:blipFill>
          <p:spPr bwMode="auto">
            <a:xfrm>
              <a:off x="3553" y="1758"/>
              <a:ext cx="1458" cy="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1" name="Picture 4"/>
            <p:cNvPicPr>
              <a:picLocks noChangeAspect="1" noChangeArrowheads="1"/>
            </p:cNvPicPr>
            <p:nvPr/>
          </p:nvPicPr>
          <p:blipFill>
            <a:blip r:embed="rId3"/>
            <a:srcRect l="18556" b="50000"/>
            <a:stretch>
              <a:fillRect/>
            </a:stretch>
          </p:blipFill>
          <p:spPr bwMode="auto">
            <a:xfrm>
              <a:off x="709" y="1758"/>
              <a:ext cx="2888" cy="1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2" name="Text Box 9"/>
            <p:cNvSpPr txBox="1">
              <a:spLocks noChangeArrowheads="1"/>
            </p:cNvSpPr>
            <p:nvPr/>
          </p:nvSpPr>
          <p:spPr bwMode="auto">
            <a:xfrm>
              <a:off x="1171" y="3359"/>
              <a:ext cx="578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/>
                <a:t>Original</a:t>
              </a:r>
              <a:br>
                <a:rPr lang="en-IE"/>
              </a:br>
              <a:r>
                <a:rPr lang="en-IE"/>
                <a:t>Image</a:t>
              </a:r>
              <a:endParaRPr lang="en-US"/>
            </a:p>
          </p:txBody>
        </p:sp>
        <p:sp>
          <p:nvSpPr>
            <p:cNvPr id="41993" name="Text Box 10"/>
            <p:cNvSpPr txBox="1">
              <a:spLocks noChangeArrowheads="1"/>
            </p:cNvSpPr>
            <p:nvPr/>
          </p:nvSpPr>
          <p:spPr bwMode="auto">
            <a:xfrm>
              <a:off x="2400" y="3359"/>
              <a:ext cx="963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/>
                <a:t>Laplacian</a:t>
              </a:r>
              <a:br>
                <a:rPr lang="en-IE"/>
              </a:br>
              <a:r>
                <a:rPr lang="en-IE"/>
                <a:t>Filtered Image</a:t>
              </a:r>
              <a:endParaRPr lang="en-US"/>
            </a:p>
          </p:txBody>
        </p:sp>
        <p:sp>
          <p:nvSpPr>
            <p:cNvPr id="41994" name="Text Box 12"/>
            <p:cNvSpPr txBox="1">
              <a:spLocks noChangeArrowheads="1"/>
            </p:cNvSpPr>
            <p:nvPr/>
          </p:nvSpPr>
          <p:spPr bwMode="auto">
            <a:xfrm>
              <a:off x="3709" y="3359"/>
              <a:ext cx="1153" cy="5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/>
                <a:t>Laplacian</a:t>
              </a:r>
              <a:br>
                <a:rPr lang="en-IE"/>
              </a:br>
              <a:r>
                <a:rPr lang="en-IE"/>
                <a:t>Filtered Image</a:t>
              </a:r>
              <a:br>
                <a:rPr lang="en-IE"/>
              </a:br>
              <a:r>
                <a:rPr lang="en-IE"/>
                <a:t>Scaled for Display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21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974739" y="224864"/>
            <a:ext cx="8911687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 sz="4400" dirty="0" smtClean="0"/>
              <a:t>But That Is Not Very Enhanced!</a:t>
            </a:r>
            <a:endParaRPr lang="en-US" sz="4400" dirty="0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7862" y="1333500"/>
            <a:ext cx="6172200" cy="552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The result of a </a:t>
            </a:r>
            <a:r>
              <a:rPr lang="en-IE" sz="2800" dirty="0" err="1" smtClean="0"/>
              <a:t>Laplacian</a:t>
            </a:r>
            <a:r>
              <a:rPr lang="en-IE" sz="2800" dirty="0" smtClean="0"/>
              <a:t> filtering is not an enhanced image</a:t>
            </a:r>
          </a:p>
          <a:p>
            <a:pPr marL="0" indent="0">
              <a:buNone/>
            </a:pPr>
            <a:r>
              <a:rPr lang="en-IE" sz="2800" dirty="0" smtClean="0"/>
              <a:t>We have to do more work in order to get our final image</a:t>
            </a:r>
          </a:p>
          <a:p>
            <a:pPr marL="0" indent="0">
              <a:buNone/>
            </a:pPr>
            <a:r>
              <a:rPr lang="en-IE" sz="2800" dirty="0" smtClean="0"/>
              <a:t>Subtract the </a:t>
            </a:r>
            <a:r>
              <a:rPr lang="en-IE" sz="2800" dirty="0" err="1" smtClean="0"/>
              <a:t>Laplacian</a:t>
            </a:r>
            <a:r>
              <a:rPr lang="en-IE" sz="2800" dirty="0" smtClean="0"/>
              <a:t> result from the original image to generate our final sharpened enhanced image</a:t>
            </a:r>
            <a:endParaRPr lang="en-US" sz="2800" dirty="0" smtClean="0"/>
          </a:p>
        </p:txBody>
      </p:sp>
      <p:grpSp>
        <p:nvGrpSpPr>
          <p:cNvPr id="44037" name="Group 10"/>
          <p:cNvGrpSpPr>
            <a:grpSpLocks/>
          </p:cNvGrpSpPr>
          <p:nvPr/>
        </p:nvGrpSpPr>
        <p:grpSpPr bwMode="auto">
          <a:xfrm>
            <a:off x="7991476" y="1319214"/>
            <a:ext cx="2314575" cy="3530599"/>
            <a:chOff x="4004" y="831"/>
            <a:chExt cx="1458" cy="2224"/>
          </a:xfrm>
        </p:grpSpPr>
        <p:pic>
          <p:nvPicPr>
            <p:cNvPr id="44041" name="Picture 5"/>
            <p:cNvPicPr>
              <a:picLocks noChangeAspect="1" noChangeArrowheads="1"/>
            </p:cNvPicPr>
            <p:nvPr/>
          </p:nvPicPr>
          <p:blipFill>
            <a:blip r:embed="rId4"/>
            <a:srcRect l="18556" t="49696" r="40327"/>
            <a:stretch>
              <a:fillRect/>
            </a:stretch>
          </p:blipFill>
          <p:spPr bwMode="auto">
            <a:xfrm>
              <a:off x="4004" y="831"/>
              <a:ext cx="1458" cy="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2" name="Text Box 9"/>
            <p:cNvSpPr txBox="1">
              <a:spLocks noChangeArrowheads="1"/>
            </p:cNvSpPr>
            <p:nvPr/>
          </p:nvSpPr>
          <p:spPr bwMode="auto">
            <a:xfrm>
              <a:off x="4172" y="2473"/>
              <a:ext cx="1153" cy="5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dirty="0" err="1"/>
                <a:t>Laplacian</a:t>
              </a:r>
              <a:r>
                <a:rPr lang="en-IE" dirty="0"/>
                <a:t/>
              </a:r>
              <a:br>
                <a:rPr lang="en-IE" dirty="0"/>
              </a:br>
              <a:r>
                <a:rPr lang="en-IE" dirty="0"/>
                <a:t>Filtered Image</a:t>
              </a:r>
              <a:br>
                <a:rPr lang="en-IE" dirty="0"/>
              </a:br>
              <a:r>
                <a:rPr lang="en-IE" dirty="0"/>
                <a:t>Scaled for Display</a:t>
              </a:r>
              <a:endParaRPr lang="en-US" dirty="0"/>
            </a:p>
          </p:txBody>
        </p:sp>
      </p:grpSp>
      <p:graphicFrame>
        <p:nvGraphicFramePr>
          <p:cNvPr id="44034" name="Object 2"/>
          <p:cNvGraphicFramePr>
            <a:graphicFrameLocks noChangeAspect="1"/>
          </p:cNvGraphicFramePr>
          <p:nvPr>
            <p:extLst/>
          </p:nvPr>
        </p:nvGraphicFramePr>
        <p:xfrm>
          <a:off x="2452689" y="5546725"/>
          <a:ext cx="462438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5" imgW="1460160" imgH="228600" progId="Equation.3">
                  <p:embed/>
                </p:oleObj>
              </mc:Choice>
              <mc:Fallback>
                <p:oleObj name="Equation" r:id="rId5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9" y="5546725"/>
                        <a:ext cx="4624387" cy="7254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6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1708" y="443806"/>
            <a:ext cx="8911687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 sz="4400" dirty="0" err="1" smtClean="0"/>
              <a:t>Laplacian</a:t>
            </a:r>
            <a:r>
              <a:rPr lang="en-IE" sz="4400" dirty="0" smtClean="0"/>
              <a:t> Image Enhancement</a:t>
            </a:r>
            <a:endParaRPr lang="en-US" sz="4400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499" y="5062628"/>
            <a:ext cx="8229600" cy="2259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800" dirty="0" smtClean="0"/>
              <a:t>In the final sharpened image edges and fine detail are much more obvious</a:t>
            </a:r>
            <a:endParaRPr lang="en-US" sz="2800" dirty="0" smtClean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/>
          <a:srcRect l="18866" r="40298" b="50000"/>
          <a:stretch>
            <a:fillRect/>
          </a:stretch>
        </p:blipFill>
        <p:spPr bwMode="auto">
          <a:xfrm>
            <a:off x="2025650" y="1322389"/>
            <a:ext cx="2298700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9"/>
          <p:cNvPicPr>
            <a:picLocks noChangeAspect="1" noChangeArrowheads="1"/>
          </p:cNvPicPr>
          <p:nvPr/>
        </p:nvPicPr>
        <p:blipFill>
          <a:blip r:embed="rId3"/>
          <a:srcRect l="59193" t="49666"/>
          <a:stretch>
            <a:fillRect/>
          </a:stretch>
        </p:blipFill>
        <p:spPr bwMode="auto">
          <a:xfrm>
            <a:off x="7861301" y="1314450"/>
            <a:ext cx="2297113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 Box 10"/>
          <p:cNvSpPr txBox="1">
            <a:spLocks noChangeArrowheads="1"/>
          </p:cNvSpPr>
          <p:nvPr/>
        </p:nvSpPr>
        <p:spPr bwMode="auto">
          <a:xfrm>
            <a:off x="4400857" y="2092325"/>
            <a:ext cx="396262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/>
              <a:t>-</a:t>
            </a:r>
            <a:endParaRPr lang="en-US" sz="5400"/>
          </a:p>
        </p:txBody>
      </p:sp>
      <p:sp>
        <p:nvSpPr>
          <p:cNvPr id="46088" name="Text Box 11"/>
          <p:cNvSpPr txBox="1">
            <a:spLocks noChangeArrowheads="1"/>
          </p:cNvSpPr>
          <p:nvPr/>
        </p:nvSpPr>
        <p:spPr bwMode="auto">
          <a:xfrm>
            <a:off x="7236282" y="2173288"/>
            <a:ext cx="529312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/>
              <a:t>=</a:t>
            </a:r>
            <a:endParaRPr lang="en-US" sz="5400"/>
          </a:p>
        </p:txBody>
      </p:sp>
      <p:sp>
        <p:nvSpPr>
          <p:cNvPr id="46089" name="Text Box 18"/>
          <p:cNvSpPr txBox="1">
            <a:spLocks noChangeArrowheads="1"/>
          </p:cNvSpPr>
          <p:nvPr/>
        </p:nvSpPr>
        <p:spPr bwMode="auto">
          <a:xfrm>
            <a:off x="2428472" y="3860801"/>
            <a:ext cx="1527982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2800" dirty="0"/>
              <a:t>Original</a:t>
            </a:r>
            <a:br>
              <a:rPr lang="en-IE" sz="2800" dirty="0"/>
            </a:br>
            <a:r>
              <a:rPr lang="en-IE" sz="2800" dirty="0"/>
              <a:t>Image</a:t>
            </a:r>
            <a:endParaRPr lang="en-US" sz="2800" dirty="0"/>
          </a:p>
        </p:txBody>
      </p:sp>
      <p:sp>
        <p:nvSpPr>
          <p:cNvPr id="46090" name="Text Box 19"/>
          <p:cNvSpPr txBox="1">
            <a:spLocks noChangeArrowheads="1"/>
          </p:cNvSpPr>
          <p:nvPr/>
        </p:nvSpPr>
        <p:spPr bwMode="auto">
          <a:xfrm>
            <a:off x="4710463" y="3860801"/>
            <a:ext cx="2685351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2800" dirty="0" err="1"/>
              <a:t>Laplacian</a:t>
            </a:r>
            <a:r>
              <a:rPr lang="en-IE" sz="2800" dirty="0"/>
              <a:t/>
            </a:r>
            <a:br>
              <a:rPr lang="en-IE" sz="2800" dirty="0"/>
            </a:br>
            <a:r>
              <a:rPr lang="en-IE" sz="2800" dirty="0"/>
              <a:t>Filtered Image</a:t>
            </a:r>
            <a:endParaRPr lang="en-US" sz="2800" dirty="0"/>
          </a:p>
        </p:txBody>
      </p:sp>
      <p:sp>
        <p:nvSpPr>
          <p:cNvPr id="46091" name="Text Box 20"/>
          <p:cNvSpPr txBox="1">
            <a:spLocks noChangeArrowheads="1"/>
          </p:cNvSpPr>
          <p:nvPr/>
        </p:nvSpPr>
        <p:spPr bwMode="auto">
          <a:xfrm>
            <a:off x="7958073" y="3860801"/>
            <a:ext cx="2114681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2800"/>
              <a:t>Sharpened</a:t>
            </a:r>
            <a:br>
              <a:rPr lang="en-IE" sz="2800"/>
            </a:br>
            <a:r>
              <a:rPr lang="en-IE" sz="2800"/>
              <a:t>Image</a:t>
            </a:r>
            <a:endParaRPr lang="en-US" sz="2800"/>
          </a:p>
        </p:txBody>
      </p:sp>
      <p:pic>
        <p:nvPicPr>
          <p:cNvPr id="46092" name="Picture 23"/>
          <p:cNvPicPr>
            <a:picLocks noChangeAspect="1" noChangeArrowheads="1"/>
          </p:cNvPicPr>
          <p:nvPr/>
        </p:nvPicPr>
        <p:blipFill>
          <a:blip r:embed="rId3"/>
          <a:srcRect l="59731" b="50000"/>
          <a:stretch>
            <a:fillRect/>
          </a:stretch>
        </p:blipFill>
        <p:spPr bwMode="auto">
          <a:xfrm>
            <a:off x="4873625" y="1322389"/>
            <a:ext cx="2266950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90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4400" dirty="0" err="1" smtClean="0"/>
              <a:t>Laplacian</a:t>
            </a:r>
            <a:r>
              <a:rPr lang="en-IE" sz="4400" dirty="0" smtClean="0"/>
              <a:t> Image Enhancement</a:t>
            </a:r>
            <a:endParaRPr lang="en-US" sz="4400" dirty="0" smtClean="0"/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/>
          <a:srcRect l="18866" r="40298" b="50000"/>
          <a:stretch>
            <a:fillRect/>
          </a:stretch>
        </p:blipFill>
        <p:spPr bwMode="auto">
          <a:xfrm>
            <a:off x="1711326" y="1606551"/>
            <a:ext cx="4333875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9"/>
          <p:cNvPicPr>
            <a:picLocks noChangeAspect="1" noChangeArrowheads="1"/>
          </p:cNvPicPr>
          <p:nvPr/>
        </p:nvPicPr>
        <p:blipFill>
          <a:blip r:embed="rId3"/>
          <a:srcRect l="59193" t="49666"/>
          <a:stretch>
            <a:fillRect/>
          </a:stretch>
        </p:blipFill>
        <p:spPr bwMode="auto">
          <a:xfrm>
            <a:off x="6097588" y="1598613"/>
            <a:ext cx="4330700" cy="495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09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Simplified Image Enhancement</a:t>
            </a:r>
            <a:endParaRPr lang="en-US" sz="4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687392" y="1702038"/>
            <a:ext cx="81566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/>
              <a:t>The entire enhancement can be combined into a single filtering operation</a:t>
            </a:r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894415" y="2967686"/>
          <a:ext cx="462438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Equation" r:id="rId4" imgW="1460500" imgH="228600" progId="Equation.3">
                  <p:embed/>
                </p:oleObj>
              </mc:Choice>
              <mc:Fallback>
                <p:oleObj name="Equation" r:id="rId4" imgW="146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415" y="2967686"/>
                        <a:ext cx="4624387" cy="7254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37427" y="3718574"/>
          <a:ext cx="67976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6" imgW="2146300" imgH="203200" progId="Equation.3">
                  <p:embed/>
                </p:oleObj>
              </mc:Choice>
              <mc:Fallback>
                <p:oleObj name="Equation" r:id="rId6" imgW="2146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427" y="3718574"/>
                        <a:ext cx="6797675" cy="6461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209115" y="4374211"/>
          <a:ext cx="48656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Equation" r:id="rId8" imgW="1536033" imgH="203112" progId="Equation.3">
                  <p:embed/>
                </p:oleObj>
              </mc:Choice>
              <mc:Fallback>
                <p:oleObj name="Equation" r:id="rId8" imgW="153603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9115" y="4374211"/>
                        <a:ext cx="4865687" cy="6445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88465" y="5029849"/>
          <a:ext cx="2251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Equation" r:id="rId10" imgW="710891" imgH="203112" progId="Equation.3">
                  <p:embed/>
                </p:oleObj>
              </mc:Choice>
              <mc:Fallback>
                <p:oleObj name="Equation" r:id="rId10" imgW="7108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465" y="5029849"/>
                        <a:ext cx="2251075" cy="6445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6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343" y="106131"/>
            <a:ext cx="8911687" cy="1280890"/>
          </a:xfrm>
        </p:spPr>
        <p:txBody>
          <a:bodyPr/>
          <a:lstStyle/>
          <a:p>
            <a:r>
              <a:rPr lang="en-IN" dirty="0" smtClean="0"/>
              <a:t>Lets get technical now!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81" y="796561"/>
            <a:ext cx="6299201" cy="142709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714284" y="195001"/>
            <a:ext cx="4204316" cy="84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FILTERING</a:t>
            </a:r>
            <a:endParaRPr lang="en-IN" sz="20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2" y="2377976"/>
            <a:ext cx="8644074" cy="3854316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9796638" y="6208435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4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 fontScale="90000"/>
          </a:bodyPr>
          <a:lstStyle/>
          <a:p>
            <a:r>
              <a:rPr lang="en-IE" sz="4400" dirty="0"/>
              <a:t>Simplified Image Simplified Image Enhancement (</a:t>
            </a:r>
            <a:r>
              <a:rPr lang="en-IE" sz="4400" dirty="0" err="1"/>
              <a:t>cont</a:t>
            </a:r>
            <a:r>
              <a:rPr lang="en-IE" sz="4400" dirty="0"/>
              <a:t>…)</a:t>
            </a:r>
            <a:endParaRPr lang="en-US" sz="4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876022" y="1946736"/>
            <a:ext cx="81566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/>
              <a:t>This gives us a new filter which does the whole job for us in one step</a:t>
            </a:r>
            <a:endParaRPr lang="en-US" sz="2800" dirty="0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3"/>
          <a:srcRect l="9874" t="42604" r="44447" b="13454"/>
          <a:stretch>
            <a:fillRect/>
          </a:stretch>
        </p:blipFill>
        <p:spPr bwMode="auto">
          <a:xfrm>
            <a:off x="8242211" y="3312234"/>
            <a:ext cx="3181349" cy="2949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16"/>
          <p:cNvSpPr>
            <a:spLocks noChangeArrowheads="1"/>
          </p:cNvSpPr>
          <p:nvPr/>
        </p:nvSpPr>
        <p:spPr bwMode="auto">
          <a:xfrm>
            <a:off x="4211393" y="3977397"/>
            <a:ext cx="4030818" cy="896937"/>
          </a:xfrm>
          <a:prstGeom prst="rightArrow">
            <a:avLst>
              <a:gd name="adj1" fmla="val 50093"/>
              <a:gd name="adj2" fmla="val 4633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5279858" y="3490034"/>
            <a:ext cx="1893887" cy="1884363"/>
            <a:chOff x="3689" y="895"/>
            <a:chExt cx="988" cy="98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-1</a:t>
              </a:r>
              <a:endParaRPr lang="en-US" sz="2400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-1</a:t>
              </a:r>
              <a:endParaRPr lang="en-US" sz="2400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dirty="0"/>
                <a:t>5</a:t>
              </a:r>
              <a:endParaRPr lang="en-US" sz="2400" dirty="0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-1</a:t>
              </a:r>
              <a:endParaRPr lang="en-US" sz="2400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dirty="0"/>
                <a:t>-1</a:t>
              </a:r>
              <a:endParaRPr lang="en-US" sz="2400" dirty="0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/>
                <a:t>0</a:t>
              </a:r>
              <a:endParaRPr lang="en-US" sz="2400"/>
            </a:p>
          </p:txBody>
        </p:sp>
      </p:grpSp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3"/>
          <a:srcRect l="54951" b="57022"/>
          <a:stretch>
            <a:fillRect/>
          </a:stretch>
        </p:blipFill>
        <p:spPr bwMode="auto">
          <a:xfrm>
            <a:off x="1062284" y="3330489"/>
            <a:ext cx="3149108" cy="289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632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 fontScale="90000"/>
          </a:bodyPr>
          <a:lstStyle/>
          <a:p>
            <a:r>
              <a:rPr lang="en-IE" sz="4400" dirty="0"/>
              <a:t>Simplified Image Simplified Image Enhancement (</a:t>
            </a:r>
            <a:r>
              <a:rPr lang="en-IE" sz="4400" dirty="0" err="1"/>
              <a:t>cont</a:t>
            </a:r>
            <a:r>
              <a:rPr lang="en-IE" sz="4400" dirty="0"/>
              <a:t>…)</a:t>
            </a:r>
            <a:endParaRPr lang="en-US" sz="4400" dirty="0" smtClean="0"/>
          </a:p>
        </p:txBody>
      </p:sp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3"/>
          <a:srcRect l="9874" t="42604" r="44447" b="13454"/>
          <a:stretch>
            <a:fillRect/>
          </a:stretch>
        </p:blipFill>
        <p:spPr bwMode="auto">
          <a:xfrm>
            <a:off x="6154514" y="2340937"/>
            <a:ext cx="4237037" cy="392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5"/>
          <p:cNvPicPr>
            <a:picLocks noChangeAspect="1" noChangeArrowheads="1"/>
          </p:cNvPicPr>
          <p:nvPr/>
        </p:nvPicPr>
        <p:blipFill>
          <a:blip r:embed="rId3"/>
          <a:srcRect l="54951" b="57022"/>
          <a:stretch>
            <a:fillRect/>
          </a:stretch>
        </p:blipFill>
        <p:spPr bwMode="auto">
          <a:xfrm>
            <a:off x="1882551" y="2364749"/>
            <a:ext cx="4178300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0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/>
          </a:bodyPr>
          <a:lstStyle/>
          <a:p>
            <a:r>
              <a:rPr lang="en-IE" sz="4000" dirty="0" err="1"/>
              <a:t>Sobel</a:t>
            </a:r>
            <a:r>
              <a:rPr lang="en-IE" sz="4000" dirty="0"/>
              <a:t> Example</a:t>
            </a:r>
            <a:endParaRPr lang="en-US" sz="44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68576" y="1333500"/>
            <a:ext cx="10116355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IE" sz="2800" dirty="0" smtClean="0"/>
          </a:p>
          <a:p>
            <a:pPr marL="0" indent="0">
              <a:buFontTx/>
              <a:buNone/>
            </a:pPr>
            <a:endParaRPr lang="en-IE" sz="2800" dirty="0" smtClean="0"/>
          </a:p>
          <a:p>
            <a:pPr marL="0" indent="0">
              <a:buFontTx/>
              <a:buNone/>
            </a:pPr>
            <a:endParaRPr lang="en-IE" sz="2800" dirty="0"/>
          </a:p>
          <a:p>
            <a:pPr marL="0" indent="0">
              <a:buFontTx/>
              <a:buNone/>
            </a:pPr>
            <a:endParaRPr lang="en-IE" sz="2800" dirty="0" smtClean="0"/>
          </a:p>
          <a:p>
            <a:pPr marL="0" indent="0">
              <a:buFontTx/>
              <a:buNone/>
            </a:pPr>
            <a:endParaRPr lang="en-IE" sz="2800" dirty="0"/>
          </a:p>
          <a:p>
            <a:pPr marL="0" indent="0">
              <a:buFontTx/>
              <a:buNone/>
            </a:pPr>
            <a:endParaRPr lang="en-IE" sz="2800" dirty="0" smtClean="0"/>
          </a:p>
          <a:p>
            <a:pPr marL="0" indent="0">
              <a:buFontTx/>
              <a:buNone/>
            </a:pPr>
            <a:r>
              <a:rPr lang="en-IE" sz="2800" dirty="0" err="1" smtClean="0"/>
              <a:t>Sobel</a:t>
            </a:r>
            <a:r>
              <a:rPr lang="en-IE" sz="2800" dirty="0" smtClean="0"/>
              <a:t> filters are typically used for edge detection</a:t>
            </a:r>
            <a:endParaRPr lang="en-US" sz="28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39619" r="20061"/>
          <a:stretch>
            <a:fillRect/>
          </a:stretch>
        </p:blipFill>
        <p:spPr bwMode="auto">
          <a:xfrm>
            <a:off x="4857929" y="1539875"/>
            <a:ext cx="25590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/>
          <a:srcRect r="60181"/>
          <a:stretch>
            <a:fillRect/>
          </a:stretch>
        </p:blipFill>
        <p:spPr bwMode="auto">
          <a:xfrm>
            <a:off x="1446392" y="1539875"/>
            <a:ext cx="25273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999092" y="2543175"/>
            <a:ext cx="831850" cy="523875"/>
          </a:xfrm>
          <a:prstGeom prst="rightArrow">
            <a:avLst>
              <a:gd name="adj1" fmla="val 54009"/>
              <a:gd name="adj2" fmla="val 5644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507467" y="1597025"/>
            <a:ext cx="2287587" cy="241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en-IE" b="1" dirty="0"/>
              <a:t>An image of a contact lens which is enhanced in order to make defects (at four and five o’clock in the image) more obvious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14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 fontScale="90000"/>
          </a:bodyPr>
          <a:lstStyle/>
          <a:p>
            <a:r>
              <a:rPr lang="en-IE" sz="4000" dirty="0"/>
              <a:t>Combining Spatial Enhancement Methods</a:t>
            </a:r>
            <a:endParaRPr lang="en-US" sz="4400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448874" y="1333500"/>
            <a:ext cx="5291138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IE" sz="2800" smtClean="0"/>
              <a:t>Successful image enhancement is typically not achieved using a single operation</a:t>
            </a:r>
          </a:p>
          <a:p>
            <a:pPr marL="0" indent="0">
              <a:buFontTx/>
              <a:buNone/>
            </a:pPr>
            <a:r>
              <a:rPr lang="en-IE" sz="2800" smtClean="0"/>
              <a:t>Rather we combine a range of techniques in order to achieve a final result</a:t>
            </a:r>
          </a:p>
          <a:p>
            <a:pPr marL="0" indent="0">
              <a:buFontTx/>
              <a:buNone/>
            </a:pPr>
            <a:r>
              <a:rPr lang="en-IE" sz="2800" smtClean="0"/>
              <a:t>This example will focus on enhancing the bone scan to the right</a:t>
            </a:r>
            <a:endParaRPr lang="en-US" sz="2800" dirty="0" smtClean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/>
          <a:srcRect r="50311" b="50046"/>
          <a:stretch>
            <a:fillRect/>
          </a:stretch>
        </p:blipFill>
        <p:spPr bwMode="auto">
          <a:xfrm>
            <a:off x="7663221" y="1333500"/>
            <a:ext cx="3090862" cy="49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865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 fontScale="90000"/>
          </a:bodyPr>
          <a:lstStyle/>
          <a:p>
            <a:r>
              <a:rPr lang="en-IE" sz="4000" dirty="0"/>
              <a:t>Combining Spatial Enhancement Methods</a:t>
            </a:r>
            <a:endParaRPr lang="en-US" sz="4400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r="49304" b="50348"/>
          <a:stretch>
            <a:fillRect/>
          </a:stretch>
        </p:blipFill>
        <p:spPr bwMode="auto">
          <a:xfrm>
            <a:off x="2003426" y="1350639"/>
            <a:ext cx="1677987" cy="26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 l="49832" b="50348"/>
          <a:stretch>
            <a:fillRect/>
          </a:stretch>
        </p:blipFill>
        <p:spPr bwMode="auto">
          <a:xfrm>
            <a:off x="4263154" y="2037108"/>
            <a:ext cx="1660525" cy="26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/>
          <a:srcRect t="49713" r="49832"/>
          <a:stretch>
            <a:fillRect/>
          </a:stretch>
        </p:blipFill>
        <p:spPr bwMode="auto">
          <a:xfrm>
            <a:off x="6492541" y="2909540"/>
            <a:ext cx="1660525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/>
          <a:srcRect l="49832" t="49744"/>
          <a:stretch>
            <a:fillRect/>
          </a:stretch>
        </p:blipFill>
        <p:spPr bwMode="auto">
          <a:xfrm>
            <a:off x="8710637" y="3635362"/>
            <a:ext cx="1660525" cy="264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2981326" y="3881114"/>
            <a:ext cx="1227137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342232" y="4420864"/>
            <a:ext cx="225266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2000" dirty="0" err="1"/>
              <a:t>Laplacian</a:t>
            </a:r>
            <a:r>
              <a:rPr lang="en-IE" sz="2000" dirty="0"/>
              <a:t> filter of bone scan (a)</a:t>
            </a:r>
            <a:endParaRPr lang="en-US" sz="2000" dirty="0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5207001" y="4741539"/>
            <a:ext cx="1196975" cy="441325"/>
          </a:xfrm>
          <a:prstGeom prst="rightArrow">
            <a:avLst>
              <a:gd name="adj1" fmla="val 50000"/>
              <a:gd name="adj2" fmla="val 6780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822701" y="5176771"/>
            <a:ext cx="2368550" cy="16312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2000" dirty="0"/>
              <a:t>Sharpened version of bone scan achieved by subtracting (a) and (b)</a:t>
            </a:r>
            <a:endParaRPr lang="en-US" sz="2000" dirty="0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6065044" y="6106789"/>
            <a:ext cx="233521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2000" dirty="0" err="1"/>
              <a:t>Sobel</a:t>
            </a:r>
            <a:r>
              <a:rPr lang="en-IE" sz="2000" dirty="0"/>
              <a:t> filter of bone scan (a)</a:t>
            </a:r>
            <a:endParaRPr lang="en-US" sz="2000" dirty="0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2565401" y="3890639"/>
            <a:ext cx="463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(a)</a:t>
            </a:r>
            <a:endParaRPr lang="en-US" b="1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4768851" y="4757414"/>
            <a:ext cx="476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(b)</a:t>
            </a:r>
            <a:endParaRPr lang="en-US" b="1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6985001" y="5565451"/>
            <a:ext cx="463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(c)</a:t>
            </a:r>
            <a:endParaRPr lang="en-US" b="1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9190038" y="6381426"/>
            <a:ext cx="476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(d)</a:t>
            </a:r>
            <a:endParaRPr lang="en-US" b="1"/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9778332" y="6375076"/>
            <a:ext cx="1684337" cy="441325"/>
          </a:xfrm>
          <a:prstGeom prst="rightArrow">
            <a:avLst>
              <a:gd name="adj1" fmla="val 50000"/>
              <a:gd name="adj2" fmla="val 9541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AutoShape 23"/>
          <p:cNvSpPr>
            <a:spLocks noChangeArrowheads="1"/>
          </p:cNvSpPr>
          <p:nvPr/>
        </p:nvSpPr>
        <p:spPr bwMode="auto">
          <a:xfrm>
            <a:off x="7394576" y="5573389"/>
            <a:ext cx="1196975" cy="441325"/>
          </a:xfrm>
          <a:prstGeom prst="rightArrow">
            <a:avLst>
              <a:gd name="adj1" fmla="val 50000"/>
              <a:gd name="adj2" fmla="val 6780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/>
      <p:bldP spid="15" grpId="0"/>
      <p:bldP spid="17" grpId="0"/>
      <p:bldP spid="18" grpId="0"/>
      <p:bldP spid="19" grpId="0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 fontScale="90000"/>
          </a:bodyPr>
          <a:lstStyle/>
          <a:p>
            <a:r>
              <a:rPr lang="en-IE" sz="4000" dirty="0"/>
              <a:t>Combining Spatial Enhancement Methods</a:t>
            </a:r>
            <a:endParaRPr lang="en-US" sz="4400" dirty="0" smtClean="0"/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/>
          <a:srcRect l="49542" t="49515"/>
          <a:stretch>
            <a:fillRect/>
          </a:stretch>
        </p:blipFill>
        <p:spPr bwMode="auto">
          <a:xfrm>
            <a:off x="9931782" y="1388269"/>
            <a:ext cx="1662112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3"/>
          <a:srcRect t="49545" r="50603"/>
          <a:stretch>
            <a:fillRect/>
          </a:stretch>
        </p:blipFill>
        <p:spPr bwMode="auto">
          <a:xfrm>
            <a:off x="7671695" y="2499363"/>
            <a:ext cx="1627188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3"/>
          <a:srcRect l="49542" b="50151"/>
          <a:stretch>
            <a:fillRect/>
          </a:stretch>
        </p:blipFill>
        <p:spPr bwMode="auto">
          <a:xfrm>
            <a:off x="5545698" y="2995200"/>
            <a:ext cx="1662113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/>
          <p:cNvPicPr>
            <a:picLocks noChangeAspect="1" noChangeArrowheads="1"/>
          </p:cNvPicPr>
          <p:nvPr/>
        </p:nvPicPr>
        <p:blipFill>
          <a:blip r:embed="rId3"/>
          <a:srcRect r="49591" b="49879"/>
          <a:stretch>
            <a:fillRect/>
          </a:stretch>
        </p:blipFill>
        <p:spPr bwMode="auto">
          <a:xfrm>
            <a:off x="3125072" y="3719458"/>
            <a:ext cx="1660525" cy="262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AutoShape 12"/>
          <p:cNvSpPr>
            <a:spLocks noChangeArrowheads="1"/>
          </p:cNvSpPr>
          <p:nvPr/>
        </p:nvSpPr>
        <p:spPr bwMode="auto">
          <a:xfrm>
            <a:off x="4184650" y="3180556"/>
            <a:ext cx="1274763" cy="441325"/>
          </a:xfrm>
          <a:prstGeom prst="rightArrow">
            <a:avLst>
              <a:gd name="adj1" fmla="val 50000"/>
              <a:gd name="adj2" fmla="val 722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3103563" y="2152525"/>
            <a:ext cx="2363787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2000"/>
              <a:t>The product of (c) and (e) which will be used as a mask</a:t>
            </a:r>
            <a:endParaRPr lang="en-US" sz="2000"/>
          </a:p>
        </p:txBody>
      </p:sp>
      <p:sp>
        <p:nvSpPr>
          <p:cNvPr id="28" name="AutoShape 14"/>
          <p:cNvSpPr>
            <a:spLocks noChangeArrowheads="1"/>
          </p:cNvSpPr>
          <p:nvPr/>
        </p:nvSpPr>
        <p:spPr bwMode="auto">
          <a:xfrm>
            <a:off x="6345238" y="2478881"/>
            <a:ext cx="1227137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5407025" y="1433388"/>
            <a:ext cx="2254250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2000" dirty="0"/>
              <a:t>Sharpened image which is sum of (a) and (f)</a:t>
            </a:r>
            <a:endParaRPr lang="en-US" sz="2000" dirty="0"/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3767138" y="3190081"/>
            <a:ext cx="463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(e)</a:t>
            </a:r>
            <a:endParaRPr lang="en-US" b="1"/>
          </a:p>
        </p:txBody>
      </p:sp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5970588" y="2507456"/>
            <a:ext cx="412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(f)</a:t>
            </a:r>
            <a:endParaRPr lang="en-US" b="1"/>
          </a:p>
        </p:txBody>
      </p:sp>
      <p:sp>
        <p:nvSpPr>
          <p:cNvPr id="32" name="Text Box 20"/>
          <p:cNvSpPr txBox="1">
            <a:spLocks noChangeArrowheads="1"/>
          </p:cNvSpPr>
          <p:nvPr/>
        </p:nvSpPr>
        <p:spPr bwMode="auto">
          <a:xfrm>
            <a:off x="8186738" y="2050256"/>
            <a:ext cx="476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/>
              <a:t>(g)</a:t>
            </a:r>
            <a:endParaRPr lang="en-US" b="1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8610600" y="2016919"/>
            <a:ext cx="1227138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1" grpId="0"/>
      <p:bldP spid="32" grpId="0"/>
      <p:bldP spid="3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69" y="624110"/>
            <a:ext cx="10161431" cy="1280890"/>
          </a:xfrm>
        </p:spPr>
        <p:txBody>
          <a:bodyPr>
            <a:normAutofit fontScale="90000"/>
          </a:bodyPr>
          <a:lstStyle/>
          <a:p>
            <a:r>
              <a:rPr lang="en-IE" sz="4000" dirty="0"/>
              <a:t>Combining Spatial Enhancement Methods</a:t>
            </a:r>
            <a:endParaRPr lang="en-US" sz="4400" dirty="0" smtClean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/>
          <a:srcRect l="50072" t="49881"/>
          <a:stretch>
            <a:fillRect/>
          </a:stretch>
        </p:blipFill>
        <p:spPr bwMode="auto">
          <a:xfrm>
            <a:off x="6764136" y="1875631"/>
            <a:ext cx="28622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/>
          <a:srcRect r="50311" b="50046"/>
          <a:stretch>
            <a:fillRect/>
          </a:stretch>
        </p:blipFill>
        <p:spPr bwMode="auto">
          <a:xfrm>
            <a:off x="2476299" y="1880394"/>
            <a:ext cx="2862262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9"/>
          <p:cNvSpPr>
            <a:spLocks noChangeArrowheads="1"/>
          </p:cNvSpPr>
          <p:nvPr/>
        </p:nvSpPr>
        <p:spPr bwMode="auto">
          <a:xfrm>
            <a:off x="5422699" y="3969544"/>
            <a:ext cx="1274762" cy="441325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706452" y="1271689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IE" sz="2800" dirty="0" smtClean="0"/>
              <a:t>Compare the original and final images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681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72" y="2401397"/>
            <a:ext cx="11148811" cy="1280890"/>
          </a:xfrm>
        </p:spPr>
        <p:txBody>
          <a:bodyPr>
            <a:noAutofit/>
          </a:bodyPr>
          <a:lstStyle/>
          <a:p>
            <a:r>
              <a:rPr lang="en-IN" sz="1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THANK</a:t>
            </a:r>
            <a:r>
              <a:rPr lang="en-IN" sz="115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 YOU</a:t>
            </a:r>
            <a:endParaRPr lang="en-IN" sz="115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3675" y="332916"/>
            <a:ext cx="8911687" cy="1280890"/>
          </a:xfrm>
        </p:spPr>
        <p:txBody>
          <a:bodyPr/>
          <a:lstStyle/>
          <a:p>
            <a:pPr eaLnBrk="1" hangingPunct="1"/>
            <a:r>
              <a:rPr lang="en-IE" dirty="0" smtClean="0"/>
              <a:t>The Spatial Filtering Process….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664575" y="1425576"/>
            <a:ext cx="1568450" cy="1560513"/>
            <a:chOff x="3696" y="2149"/>
            <a:chExt cx="988" cy="983"/>
          </a:xfrm>
        </p:grpSpPr>
        <p:sp>
          <p:nvSpPr>
            <p:cNvPr id="28964" name="Rectangle 4"/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r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65" name="Rectangle 5"/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s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66" name="Rectangle 6"/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t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67" name="Rectangle 7"/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u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68" name="Rectangle 8"/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v</a:t>
              </a:r>
              <a:endParaRPr lang="el-GR" sz="2400" i="1">
                <a:latin typeface="Times New Roman" pitchFamily="-110" charset="0"/>
              </a:endParaRPr>
            </a:p>
          </p:txBody>
        </p:sp>
        <p:sp>
          <p:nvSpPr>
            <p:cNvPr id="28969" name="Rectangle 9"/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w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70" name="Rectangle 10"/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x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71" name="Rectangle 11"/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y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972" name="Rectangle 12"/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z</a:t>
              </a:r>
              <a:endParaRPr lang="en-US" sz="2400" i="1">
                <a:latin typeface="Times New Roman" pitchFamily="-110" charset="0"/>
              </a:endParaRPr>
            </a:p>
          </p:txBody>
        </p:sp>
      </p:grpSp>
      <p:grpSp>
        <p:nvGrpSpPr>
          <p:cNvPr id="28676" name="Group 13"/>
          <p:cNvGrpSpPr>
            <a:grpSpLocks/>
          </p:cNvGrpSpPr>
          <p:nvPr/>
        </p:nvGrpSpPr>
        <p:grpSpPr bwMode="auto">
          <a:xfrm>
            <a:off x="2047875" y="1624013"/>
            <a:ext cx="3625850" cy="3384550"/>
            <a:chOff x="330" y="1023"/>
            <a:chExt cx="2284" cy="2132"/>
          </a:xfrm>
        </p:grpSpPr>
        <p:sp>
          <p:nvSpPr>
            <p:cNvPr id="28724" name="Rectangle 14"/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25" name="Rectangle 15"/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26" name="Rectangle 16"/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27" name="Rectangle 17"/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28" name="Rectangle 18"/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29" name="Rectangle 19"/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0" name="Rectangle 20"/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1" name="Rectangle 21"/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2" name="Rectangle 22"/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3" name="Rectangle 23"/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4" name="Rectangle 24"/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5" name="Rectangle 25"/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6" name="Rectangle 26"/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7" name="Rectangle 27"/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8" name="Rectangle 28"/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39" name="Rectangle 29"/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0" name="Rectangle 30"/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1" name="Rectangle 31"/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2" name="Rectangle 32"/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3" name="Rectangle 33"/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4" name="Rectangle 34"/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5" name="Rectangle 35"/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6" name="Rectangle 36"/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7" name="Rectangle 37"/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8" name="Rectangle 38"/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49" name="Rectangle 39"/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0" name="Rectangle 40"/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1" name="Rectangle 41"/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2" name="Rectangle 42"/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3" name="Rectangle 43"/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4" name="Rectangle 44"/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5" name="Rectangle 45"/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6" name="Rectangle 46"/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7" name="Rectangle 47"/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8" name="Rectangle 48"/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59" name="Rectangle 49"/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0" name="Rectangle 50"/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1" name="Rectangle 51"/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2" name="Rectangle 52"/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3" name="Rectangle 53"/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4" name="Rectangle 54"/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5" name="Rectangle 55"/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6" name="Rectangle 56"/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7" name="Rectangle 57"/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8" name="Rectangle 58"/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69" name="Rectangle 59"/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0" name="Rectangle 60"/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1" name="Rectangle 61"/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2" name="Rectangle 62"/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3" name="Rectangle 63"/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4" name="Rectangle 64"/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5" name="Rectangle 65"/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6" name="Rectangle 66"/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7" name="Rectangle 67"/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8" name="Rectangle 68"/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79" name="Rectangle 69"/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0" name="Rectangle 70"/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1" name="Rectangle 71"/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2" name="Rectangle 72"/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3" name="Rectangle 73"/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4" name="Rectangle 74"/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5" name="Rectangle 75"/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6" name="Rectangle 76"/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7" name="Rectangle 77"/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8" name="Rectangle 78"/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89" name="Rectangle 79"/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0" name="Rectangle 80"/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1" name="Rectangle 81"/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2" name="Rectangle 82"/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3" name="Rectangle 83"/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4" name="Rectangle 84"/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5" name="Rectangle 85"/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6" name="Rectangle 86"/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7" name="Rectangle 87"/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8" name="Rectangle 88"/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799" name="Rectangle 89"/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0" name="Rectangle 90"/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1" name="Rectangle 91"/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2" name="Rectangle 92"/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3" name="Rectangle 93"/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4" name="Rectangle 94"/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5" name="Rectangle 95"/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6" name="Rectangle 96"/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7" name="Rectangle 97"/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8" name="Rectangle 98"/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09" name="Rectangle 99"/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0" name="Rectangle 100"/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1" name="Rectangle 101"/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2" name="Rectangle 102"/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3" name="Rectangle 103"/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4" name="Rectangle 104"/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5" name="Rectangle 105"/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6" name="Rectangle 106"/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7" name="Rectangle 107"/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8" name="Rectangle 108"/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19" name="Rectangle 109"/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0" name="Rectangle 110"/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1" name="Rectangle 111"/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2" name="Rectangle 112"/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3" name="Rectangle 113"/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4" name="Rectangle 114"/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5" name="Rectangle 115"/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6" name="Rectangle 116"/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7" name="Rectangle 117"/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8" name="Rectangle 118"/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29" name="Rectangle 119"/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0" name="Rectangle 120"/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1" name="Rectangle 121"/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2" name="Rectangle 122"/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3" name="Rectangle 123"/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4" name="Rectangle 124"/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5" name="Rectangle 125"/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6" name="Rectangle 126"/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7" name="Rectangle 127"/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8" name="Rectangle 128"/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39" name="Rectangle 129"/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0" name="Rectangle 130"/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1" name="Rectangle 131"/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2" name="Rectangle 132"/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3" name="Rectangle 133"/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4" name="Rectangle 134"/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5" name="Rectangle 135"/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6" name="Rectangle 136"/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7" name="Rectangle 137"/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8" name="Rectangle 138"/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49" name="Rectangle 139"/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0" name="Rectangle 140"/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1" name="Rectangle 141"/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2" name="Rectangle 142"/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3" name="Rectangle 143"/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4" name="Rectangle 144"/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5" name="Rectangle 145"/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6" name="Rectangle 146"/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7" name="Rectangle 147"/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8" name="Rectangle 148"/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59" name="Rectangle 149"/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0" name="Rectangle 150"/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1" name="Rectangle 151"/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2" name="Rectangle 152"/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3" name="Rectangle 153"/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4" name="Rectangle 154"/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5" name="Rectangle 155"/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6" name="Rectangle 156"/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7" name="Rectangle 157"/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8" name="Rectangle 158"/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69" name="Rectangle 159"/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0" name="Rectangle 160"/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1" name="Rectangle 161"/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2" name="Rectangle 162"/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endParaRPr lang="en-GB"/>
            </a:p>
          </p:txBody>
        </p:sp>
        <p:sp>
          <p:nvSpPr>
            <p:cNvPr id="28873" name="Rectangle 163"/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4" name="Rectangle 164"/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5" name="Rectangle 165"/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6" name="Rectangle 166"/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7" name="Rectangle 167"/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8" name="Rectangle 168"/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79" name="Rectangle 169"/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0" name="Rectangle 170"/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1" name="Rectangle 171"/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2" name="Rectangle 172"/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3" name="Rectangle 173"/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4" name="Rectangle 174"/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5" name="Rectangle 175"/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6" name="Rectangle 176"/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7" name="Rectangle 177"/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8" name="Rectangle 178"/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89" name="Rectangle 179"/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0" name="Rectangle 180"/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1" name="Rectangle 181"/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2" name="Rectangle 182"/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3" name="Rectangle 183"/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4" name="Rectangle 184"/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5" name="Rectangle 185"/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6" name="Rectangle 186"/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7" name="Rectangle 187"/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8" name="Rectangle 188"/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899" name="Rectangle 189"/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0" name="Rectangle 190"/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1" name="Rectangle 191"/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2" name="Rectangle 192"/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3" name="Rectangle 193"/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4" name="Rectangle 194"/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5" name="Rectangle 195"/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6" name="Rectangle 196"/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7" name="Rectangle 197"/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8" name="Rectangle 198"/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09" name="Rectangle 199"/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0" name="Rectangle 200"/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1" name="Rectangle 201"/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2" name="Rectangle 202"/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3" name="Rectangle 203"/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4" name="Rectangle 204"/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5" name="Rectangle 205"/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6" name="Rectangle 206"/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7" name="Rectangle 207"/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8" name="Rectangle 208"/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19" name="Rectangle 209"/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0" name="Rectangle 210"/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1" name="Rectangle 211"/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2" name="Rectangle 212"/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3" name="Rectangle 213"/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4" name="Rectangle 214"/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5" name="Rectangle 215"/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6" name="Rectangle 216"/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7" name="Rectangle 217"/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8" name="Rectangle 218"/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29" name="Rectangle 219"/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0" name="Rectangle 220"/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1" name="Rectangle 221"/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2" name="Rectangle 222"/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3" name="Rectangle 223"/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4" name="Rectangle 224"/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5" name="Rectangle 225"/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6" name="Rectangle 226"/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7" name="Rectangle 227"/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8" name="Rectangle 228"/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39" name="Rectangle 229"/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0" name="Rectangle 230"/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1" name="Rectangle 231"/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2" name="Rectangle 232"/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3" name="Rectangle 233"/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4" name="Rectangle 234"/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5" name="Rectangle 235"/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6" name="Rectangle 236"/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7" name="Rectangle 237"/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8" name="Rectangle 238"/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49" name="Rectangle 239"/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0" name="Rectangle 240"/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1" name="Rectangle 241"/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2" name="Rectangle 242"/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3" name="Rectangle 243"/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4" name="Rectangle 244"/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5" name="Rectangle 245"/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6" name="Rectangle 246"/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7" name="Rectangle 247"/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8" name="Rectangle 248"/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59" name="Rectangle 249"/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60" name="Rectangle 250"/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61" name="Rectangle 251"/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62" name="Rectangle 252"/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28963" name="Rectangle 253"/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</p:grpSp>
      <p:sp>
        <p:nvSpPr>
          <p:cNvPr id="28677" name="Line 254"/>
          <p:cNvSpPr>
            <a:spLocks noChangeShapeType="1"/>
          </p:cNvSpPr>
          <p:nvPr/>
        </p:nvSpPr>
        <p:spPr bwMode="auto">
          <a:xfrm>
            <a:off x="2047876" y="1624013"/>
            <a:ext cx="3838575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78" name="Line 255"/>
          <p:cNvSpPr>
            <a:spLocks noChangeShapeType="1"/>
          </p:cNvSpPr>
          <p:nvPr/>
        </p:nvSpPr>
        <p:spPr bwMode="auto">
          <a:xfrm rot="5400000">
            <a:off x="267494" y="3404394"/>
            <a:ext cx="3560762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79" name="Text Box 256"/>
          <p:cNvSpPr txBox="1">
            <a:spLocks noChangeArrowheads="1"/>
          </p:cNvSpPr>
          <p:nvPr/>
        </p:nvSpPr>
        <p:spPr bwMode="auto">
          <a:xfrm>
            <a:off x="1524000" y="1255713"/>
            <a:ext cx="806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 i="1" dirty="0">
                <a:latin typeface="Times New Roman" pitchFamily="-110" charset="0"/>
              </a:rPr>
              <a:t>Origin</a:t>
            </a:r>
            <a:endParaRPr lang="en-US" b="1" i="1" dirty="0">
              <a:latin typeface="Times New Roman" pitchFamily="-110" charset="0"/>
            </a:endParaRPr>
          </a:p>
        </p:txBody>
      </p:sp>
      <p:sp>
        <p:nvSpPr>
          <p:cNvPr id="28680" name="Text Box 257"/>
          <p:cNvSpPr txBox="1">
            <a:spLocks noChangeArrowheads="1"/>
          </p:cNvSpPr>
          <p:nvPr/>
        </p:nvSpPr>
        <p:spPr bwMode="auto">
          <a:xfrm>
            <a:off x="5664200" y="1257301"/>
            <a:ext cx="298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 i="1" dirty="0">
                <a:solidFill>
                  <a:srgbClr val="0033CC"/>
                </a:solidFill>
                <a:latin typeface="Times New Roman" pitchFamily="-110" charset="0"/>
              </a:rPr>
              <a:t>x</a:t>
            </a:r>
            <a:endParaRPr lang="en-US" b="1" i="1" dirty="0">
              <a:solidFill>
                <a:srgbClr val="0033CC"/>
              </a:solidFill>
              <a:latin typeface="Times New Roman" pitchFamily="-110" charset="0"/>
            </a:endParaRPr>
          </a:p>
        </p:txBody>
      </p:sp>
      <p:sp>
        <p:nvSpPr>
          <p:cNvPr id="28681" name="Text Box 258"/>
          <p:cNvSpPr txBox="1">
            <a:spLocks noChangeArrowheads="1"/>
          </p:cNvSpPr>
          <p:nvPr/>
        </p:nvSpPr>
        <p:spPr bwMode="auto">
          <a:xfrm>
            <a:off x="1763713" y="4970463"/>
            <a:ext cx="2857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 i="1" dirty="0">
                <a:latin typeface="Times New Roman" pitchFamily="-110" charset="0"/>
              </a:rPr>
              <a:t>y</a:t>
            </a:r>
            <a:endParaRPr lang="en-US" b="1" i="1" dirty="0">
              <a:latin typeface="Times New Roman" pitchFamily="-110" charset="0"/>
            </a:endParaRPr>
          </a:p>
        </p:txBody>
      </p:sp>
      <p:sp>
        <p:nvSpPr>
          <p:cNvPr id="28682" name="Text Box 259"/>
          <p:cNvSpPr txBox="1">
            <a:spLocks noChangeArrowheads="1"/>
          </p:cNvSpPr>
          <p:nvPr/>
        </p:nvSpPr>
        <p:spPr bwMode="auto">
          <a:xfrm>
            <a:off x="4321175" y="4997451"/>
            <a:ext cx="1454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 i="1" dirty="0">
                <a:latin typeface="Times New Roman" pitchFamily="-110" charset="0"/>
              </a:rPr>
              <a:t>Image f (x, y)</a:t>
            </a:r>
            <a:endParaRPr lang="en-US" b="1" i="1" dirty="0">
              <a:latin typeface="Times New Roman" pitchFamily="-110" charset="0"/>
            </a:endParaRPr>
          </a:p>
        </p:txBody>
      </p:sp>
      <p:cxnSp>
        <p:nvCxnSpPr>
          <p:cNvPr id="266500" name="AutoShape 260"/>
          <p:cNvCxnSpPr>
            <a:cxnSpLocks noChangeShapeType="1"/>
            <a:stCxn id="266504" idx="6"/>
            <a:endCxn id="28701" idx="1"/>
          </p:cNvCxnSpPr>
          <p:nvPr/>
        </p:nvCxnSpPr>
        <p:spPr bwMode="auto">
          <a:xfrm flipV="1">
            <a:off x="5222876" y="2203451"/>
            <a:ext cx="1254125" cy="1344613"/>
          </a:xfrm>
          <a:prstGeom prst="curvedConnector3">
            <a:avLst>
              <a:gd name="adj1" fmla="val 4949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266501" name="Text Box 261"/>
          <p:cNvSpPr txBox="1">
            <a:spLocks noChangeArrowheads="1"/>
          </p:cNvSpPr>
          <p:nvPr/>
        </p:nvSpPr>
        <p:spPr bwMode="auto">
          <a:xfrm>
            <a:off x="6218238" y="3754439"/>
            <a:ext cx="4159250" cy="169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1436688" algn="l"/>
              </a:tabLst>
            </a:pPr>
            <a:r>
              <a:rPr lang="en-IE" sz="2600" i="1">
                <a:latin typeface="Times New Roman" pitchFamily="-110" charset="0"/>
              </a:rPr>
              <a:t>e</a:t>
            </a:r>
            <a:r>
              <a:rPr lang="en-IE" sz="2600" i="1" baseline="-25000">
                <a:latin typeface="Times New Roman" pitchFamily="-110" charset="0"/>
              </a:rPr>
              <a:t>processed</a:t>
            </a:r>
            <a:r>
              <a:rPr lang="en-IE" sz="2600" i="1">
                <a:latin typeface="Times New Roman" pitchFamily="-110" charset="0"/>
              </a:rPr>
              <a:t> = 	</a:t>
            </a:r>
            <a:r>
              <a:rPr lang="en-IE" sz="2400" i="1">
                <a:latin typeface="Times New Roman" pitchFamily="-110" charset="0"/>
              </a:rPr>
              <a:t>v</a:t>
            </a:r>
            <a:r>
              <a:rPr lang="en-IE" sz="2600" i="1">
                <a:latin typeface="Times New Roman" pitchFamily="-110" charset="0"/>
              </a:rPr>
              <a:t>*e + </a:t>
            </a:r>
            <a:br>
              <a:rPr lang="en-IE" sz="2600" i="1">
                <a:latin typeface="Times New Roman" pitchFamily="-110" charset="0"/>
              </a:rPr>
            </a:br>
            <a:r>
              <a:rPr lang="en-IE" sz="2600" i="1">
                <a:latin typeface="Times New Roman" pitchFamily="-110" charset="0"/>
              </a:rPr>
              <a:t>	</a:t>
            </a:r>
            <a:r>
              <a:rPr lang="en-IE" sz="2400" i="1">
                <a:latin typeface="Times New Roman" pitchFamily="-110" charset="0"/>
              </a:rPr>
              <a:t>r</a:t>
            </a:r>
            <a:r>
              <a:rPr lang="en-IE" sz="2600" i="1">
                <a:latin typeface="Times New Roman" pitchFamily="-110" charset="0"/>
              </a:rPr>
              <a:t>*a + </a:t>
            </a:r>
            <a:r>
              <a:rPr lang="en-IE" sz="2400" i="1">
                <a:latin typeface="Times New Roman" pitchFamily="-110" charset="0"/>
              </a:rPr>
              <a:t>s</a:t>
            </a:r>
            <a:r>
              <a:rPr lang="en-IE" sz="2600" i="1">
                <a:latin typeface="Times New Roman" pitchFamily="-110" charset="0"/>
              </a:rPr>
              <a:t>*b + </a:t>
            </a:r>
            <a:r>
              <a:rPr lang="en-IE" sz="2400" i="1">
                <a:latin typeface="Times New Roman" pitchFamily="-110" charset="0"/>
              </a:rPr>
              <a:t>t</a:t>
            </a:r>
            <a:r>
              <a:rPr lang="en-IE" sz="2600" i="1">
                <a:latin typeface="Times New Roman" pitchFamily="-110" charset="0"/>
              </a:rPr>
              <a:t>*c + </a:t>
            </a:r>
            <a:br>
              <a:rPr lang="en-IE" sz="2600" i="1">
                <a:latin typeface="Times New Roman" pitchFamily="-110" charset="0"/>
              </a:rPr>
            </a:br>
            <a:r>
              <a:rPr lang="en-IE" sz="2600" i="1">
                <a:latin typeface="Times New Roman" pitchFamily="-110" charset="0"/>
              </a:rPr>
              <a:t>	</a:t>
            </a:r>
            <a:r>
              <a:rPr lang="en-IE" sz="2400" i="1">
                <a:latin typeface="Times New Roman" pitchFamily="-110" charset="0"/>
              </a:rPr>
              <a:t>u</a:t>
            </a:r>
            <a:r>
              <a:rPr lang="en-IE" sz="2600" i="1">
                <a:latin typeface="Times New Roman" pitchFamily="-110" charset="0"/>
              </a:rPr>
              <a:t>*d + </a:t>
            </a:r>
            <a:r>
              <a:rPr lang="en-IE" sz="2400" i="1">
                <a:latin typeface="Times New Roman" pitchFamily="-110" charset="0"/>
              </a:rPr>
              <a:t>w</a:t>
            </a:r>
            <a:r>
              <a:rPr lang="en-IE" sz="2600" i="1">
                <a:latin typeface="Times New Roman" pitchFamily="-110" charset="0"/>
              </a:rPr>
              <a:t>*f + </a:t>
            </a:r>
            <a:br>
              <a:rPr lang="en-IE" sz="2600" i="1">
                <a:latin typeface="Times New Roman" pitchFamily="-110" charset="0"/>
              </a:rPr>
            </a:br>
            <a:r>
              <a:rPr lang="en-IE" sz="2600" i="1">
                <a:latin typeface="Times New Roman" pitchFamily="-110" charset="0"/>
              </a:rPr>
              <a:t>	</a:t>
            </a:r>
            <a:r>
              <a:rPr lang="en-IE" sz="2400" i="1">
                <a:latin typeface="Times New Roman" pitchFamily="-110" charset="0"/>
              </a:rPr>
              <a:t>x</a:t>
            </a:r>
            <a:r>
              <a:rPr lang="en-IE" sz="2600" i="1">
                <a:latin typeface="Times New Roman" pitchFamily="-110" charset="0"/>
              </a:rPr>
              <a:t>*g + </a:t>
            </a:r>
            <a:r>
              <a:rPr lang="en-IE" sz="2400" i="1">
                <a:latin typeface="Times New Roman" pitchFamily="-110" charset="0"/>
              </a:rPr>
              <a:t>y</a:t>
            </a:r>
            <a:r>
              <a:rPr lang="en-IE" sz="2600" i="1">
                <a:latin typeface="Times New Roman" pitchFamily="-110" charset="0"/>
              </a:rPr>
              <a:t>*h + </a:t>
            </a:r>
            <a:r>
              <a:rPr lang="en-IE" sz="2400" i="1">
                <a:latin typeface="Times New Roman" pitchFamily="-110" charset="0"/>
              </a:rPr>
              <a:t>z</a:t>
            </a:r>
            <a:r>
              <a:rPr lang="en-IE" sz="2600" i="1">
                <a:latin typeface="Times New Roman" pitchFamily="-110" charset="0"/>
              </a:rPr>
              <a:t>*i</a:t>
            </a:r>
          </a:p>
        </p:txBody>
      </p:sp>
      <p:sp>
        <p:nvSpPr>
          <p:cNvPr id="266502" name="Text Box 262"/>
          <p:cNvSpPr txBox="1">
            <a:spLocks noChangeArrowheads="1"/>
          </p:cNvSpPr>
          <p:nvPr/>
        </p:nvSpPr>
        <p:spPr bwMode="auto">
          <a:xfrm>
            <a:off x="8537576" y="3038476"/>
            <a:ext cx="1820863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b="1"/>
              <a:t>Filter</a:t>
            </a:r>
            <a:endParaRPr lang="en-US" b="1"/>
          </a:p>
        </p:txBody>
      </p:sp>
      <p:sp>
        <p:nvSpPr>
          <p:cNvPr id="266503" name="Text Box 263"/>
          <p:cNvSpPr txBox="1">
            <a:spLocks noChangeArrowheads="1"/>
          </p:cNvSpPr>
          <p:nvPr/>
        </p:nvSpPr>
        <p:spPr bwMode="auto">
          <a:xfrm>
            <a:off x="2936876" y="3309938"/>
            <a:ext cx="1311275" cy="4889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18000" tIns="0" rIns="18000" bIns="0">
            <a:spAutoFit/>
          </a:bodyPr>
          <a:lstStyle/>
          <a:p>
            <a:pPr algn="r"/>
            <a:r>
              <a:rPr lang="en-IE" sz="1600" i="1">
                <a:latin typeface="Times New Roman" pitchFamily="-110" charset="0"/>
              </a:rPr>
              <a:t>Simple 3*3</a:t>
            </a:r>
            <a:br>
              <a:rPr lang="en-IE" sz="1600" i="1">
                <a:latin typeface="Times New Roman" pitchFamily="-110" charset="0"/>
              </a:rPr>
            </a:br>
            <a:r>
              <a:rPr lang="en-IE" sz="1600" i="1">
                <a:latin typeface="Times New Roman" pitchFamily="-110" charset="0"/>
              </a:rPr>
              <a:t>Neighbourhood</a:t>
            </a:r>
            <a:endParaRPr lang="en-US" sz="1600" i="1">
              <a:latin typeface="Times New Roman" pitchFamily="-110" charset="0"/>
            </a:endParaRPr>
          </a:p>
        </p:txBody>
      </p:sp>
      <p:sp>
        <p:nvSpPr>
          <p:cNvPr id="266504" name="Oval 264"/>
          <p:cNvSpPr>
            <a:spLocks noChangeArrowheads="1"/>
          </p:cNvSpPr>
          <p:nvPr/>
        </p:nvSpPr>
        <p:spPr bwMode="auto">
          <a:xfrm>
            <a:off x="4121151" y="3009901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66505" name="Rectangle 265"/>
          <p:cNvSpPr>
            <a:spLocks noChangeArrowheads="1"/>
          </p:cNvSpPr>
          <p:nvPr/>
        </p:nvSpPr>
        <p:spPr bwMode="auto">
          <a:xfrm>
            <a:off x="4538663" y="3432175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IE" sz="1600" i="1">
                <a:latin typeface="Times New Roman" pitchFamily="-110" charset="0"/>
              </a:rPr>
              <a:t>e</a:t>
            </a:r>
            <a:endParaRPr lang="en-US" sz="1600" i="1">
              <a:latin typeface="Times New Roman" pitchFamily="-110" charset="0"/>
            </a:endParaRPr>
          </a:p>
        </p:txBody>
      </p:sp>
      <p:grpSp>
        <p:nvGrpSpPr>
          <p:cNvPr id="4" name="Group 266"/>
          <p:cNvGrpSpPr>
            <a:grpSpLocks/>
          </p:cNvGrpSpPr>
          <p:nvPr/>
        </p:nvGrpSpPr>
        <p:grpSpPr bwMode="auto">
          <a:xfrm>
            <a:off x="4314826" y="3206750"/>
            <a:ext cx="677863" cy="685800"/>
            <a:chOff x="1752" y="2422"/>
            <a:chExt cx="427" cy="432"/>
          </a:xfrm>
        </p:grpSpPr>
        <p:sp>
          <p:nvSpPr>
            <p:cNvPr id="28716" name="Rectangle 267"/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17" name="Rectangle 268"/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18" name="Rectangle 269"/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19" name="Rectangle 270"/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20" name="Rectangle 271"/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21" name="Rectangle 272"/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22" name="Rectangle 273"/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  <p:sp>
          <p:nvSpPr>
            <p:cNvPr id="28723" name="Rectangle 274"/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/>
            </a:p>
          </p:txBody>
        </p:sp>
      </p:grpSp>
      <p:grpSp>
        <p:nvGrpSpPr>
          <p:cNvPr id="5" name="Group 275"/>
          <p:cNvGrpSpPr>
            <a:grpSpLocks/>
          </p:cNvGrpSpPr>
          <p:nvPr/>
        </p:nvGrpSpPr>
        <p:grpSpPr bwMode="auto">
          <a:xfrm>
            <a:off x="4308475" y="3203576"/>
            <a:ext cx="685800" cy="682625"/>
            <a:chOff x="3168" y="2244"/>
            <a:chExt cx="432" cy="430"/>
          </a:xfrm>
        </p:grpSpPr>
        <p:sp>
          <p:nvSpPr>
            <p:cNvPr id="28707" name="Rectangle 276"/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08" name="Rectangle 277"/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09" name="Rectangle 278"/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10" name="Rectangle 279"/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11" name="Rectangle 280"/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12" name="Rectangle 281"/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13" name="Rectangle 282"/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14" name="Rectangle 283"/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  <p:sp>
          <p:nvSpPr>
            <p:cNvPr id="28715" name="Rectangle 284"/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/>
            </a:p>
          </p:txBody>
        </p:sp>
      </p:grpSp>
      <p:sp>
        <p:nvSpPr>
          <p:cNvPr id="266525" name="Text Box 285"/>
          <p:cNvSpPr txBox="1">
            <a:spLocks noChangeArrowheads="1"/>
          </p:cNvSpPr>
          <p:nvPr/>
        </p:nvSpPr>
        <p:spPr bwMode="auto">
          <a:xfrm>
            <a:off x="5056271" y="3421064"/>
            <a:ext cx="865105" cy="24622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18000" tIns="0" rIns="18000" bIns="0">
            <a:spAutoFit/>
          </a:bodyPr>
          <a:lstStyle/>
          <a:p>
            <a:pPr algn="r"/>
            <a:r>
              <a:rPr lang="en-IE" sz="1600" i="1">
                <a:solidFill>
                  <a:srgbClr val="0033CC"/>
                </a:solidFill>
                <a:latin typeface="Times New Roman" pitchFamily="-110" charset="0"/>
              </a:rPr>
              <a:t>3*3 Filter</a:t>
            </a:r>
            <a:endParaRPr lang="en-US" sz="1600" i="1">
              <a:solidFill>
                <a:srgbClr val="0033CC"/>
              </a:solidFill>
              <a:latin typeface="Times New Roman" pitchFamily="-110" charset="0"/>
            </a:endParaRPr>
          </a:p>
        </p:txBody>
      </p:sp>
      <p:cxnSp>
        <p:nvCxnSpPr>
          <p:cNvPr id="266526" name="AutoShape 286"/>
          <p:cNvCxnSpPr>
            <a:cxnSpLocks noChangeShapeType="1"/>
            <a:stCxn id="266527" idx="6"/>
            <a:endCxn id="28967" idx="1"/>
          </p:cNvCxnSpPr>
          <p:nvPr/>
        </p:nvCxnSpPr>
        <p:spPr bwMode="auto">
          <a:xfrm flipV="1">
            <a:off x="5221289" y="2203450"/>
            <a:ext cx="3430587" cy="1347788"/>
          </a:xfrm>
          <a:prstGeom prst="curvedConnector3">
            <a:avLst>
              <a:gd name="adj1" fmla="val 49792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266527" name="Oval 287"/>
          <p:cNvSpPr>
            <a:spLocks noChangeArrowheads="1"/>
          </p:cNvSpPr>
          <p:nvPr/>
        </p:nvSpPr>
        <p:spPr bwMode="auto">
          <a:xfrm>
            <a:off x="4119564" y="3013076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6" name="Group 288"/>
          <p:cNvGrpSpPr>
            <a:grpSpLocks/>
          </p:cNvGrpSpPr>
          <p:nvPr/>
        </p:nvGrpSpPr>
        <p:grpSpPr bwMode="auto">
          <a:xfrm>
            <a:off x="6489700" y="1425576"/>
            <a:ext cx="1568450" cy="1560513"/>
            <a:chOff x="3689" y="895"/>
            <a:chExt cx="988" cy="983"/>
          </a:xfrm>
        </p:grpSpPr>
        <p:sp>
          <p:nvSpPr>
            <p:cNvPr id="28698" name="Rectangle 289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a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699" name="Rectangle 290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b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0" name="Rectangle 291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c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1" name="Rectangle 292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d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2" name="Rectangle 293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e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3" name="Rectangle 294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f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4" name="Rectangle 295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g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5" name="Rectangle 296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h</a:t>
              </a:r>
              <a:endParaRPr lang="en-US" sz="2400" i="1">
                <a:latin typeface="Times New Roman" pitchFamily="-110" charset="0"/>
              </a:endParaRPr>
            </a:p>
          </p:txBody>
        </p:sp>
        <p:sp>
          <p:nvSpPr>
            <p:cNvPr id="28706" name="Rectangle 297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latin typeface="Times New Roman" pitchFamily="-110" charset="0"/>
                </a:rPr>
                <a:t>i</a:t>
              </a:r>
              <a:endParaRPr lang="en-US" sz="2400" i="1">
                <a:latin typeface="Times New Roman" pitchFamily="-110" charset="0"/>
              </a:endParaRPr>
            </a:p>
          </p:txBody>
        </p:sp>
      </p:grpSp>
      <p:sp>
        <p:nvSpPr>
          <p:cNvPr id="266538" name="Text Box 298"/>
          <p:cNvSpPr txBox="1">
            <a:spLocks noChangeArrowheads="1"/>
          </p:cNvSpPr>
          <p:nvPr/>
        </p:nvSpPr>
        <p:spPr bwMode="auto">
          <a:xfrm>
            <a:off x="6364288" y="3017838"/>
            <a:ext cx="1820862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b="1"/>
              <a:t>Original Image Pixels</a:t>
            </a:r>
            <a:endParaRPr lang="en-US" b="1"/>
          </a:p>
        </p:txBody>
      </p:sp>
      <p:sp>
        <p:nvSpPr>
          <p:cNvPr id="266539" name="Text Box 299"/>
          <p:cNvSpPr txBox="1">
            <a:spLocks noChangeArrowheads="1"/>
          </p:cNvSpPr>
          <p:nvPr/>
        </p:nvSpPr>
        <p:spPr bwMode="auto">
          <a:xfrm>
            <a:off x="8027988" y="1828800"/>
            <a:ext cx="5270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 i="1">
                <a:latin typeface="Times New Roman" pitchFamily="-110" charset="0"/>
              </a:rPr>
              <a:t>*</a:t>
            </a:r>
            <a:endParaRPr lang="en-US" sz="5400" i="1">
              <a:latin typeface="Times New Roman" pitchFamily="-110" charset="0"/>
            </a:endParaRPr>
          </a:p>
        </p:txBody>
      </p:sp>
      <p:sp>
        <p:nvSpPr>
          <p:cNvPr id="266540" name="Rectangle 300"/>
          <p:cNvSpPr>
            <a:spLocks noChangeArrowheads="1"/>
          </p:cNvSpPr>
          <p:nvPr/>
        </p:nvSpPr>
        <p:spPr bwMode="auto">
          <a:xfrm>
            <a:off x="1101725" y="5510896"/>
            <a:ext cx="8915400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2400" dirty="0"/>
              <a:t>The above is repeated for every pixel in the original image to generate the filtered image</a:t>
            </a:r>
          </a:p>
        </p:txBody>
      </p:sp>
      <p:sp>
        <p:nvSpPr>
          <p:cNvPr id="301" name="Subtitle 2"/>
          <p:cNvSpPr txBox="1">
            <a:spLocks/>
          </p:cNvSpPr>
          <p:nvPr/>
        </p:nvSpPr>
        <p:spPr>
          <a:xfrm>
            <a:off x="9710738" y="6208435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2" name="Title 1"/>
          <p:cNvSpPr txBox="1">
            <a:spLocks/>
          </p:cNvSpPr>
          <p:nvPr/>
        </p:nvSpPr>
        <p:spPr>
          <a:xfrm>
            <a:off x="0" y="746576"/>
            <a:ext cx="1872343" cy="32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8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6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6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501" grpId="0"/>
      <p:bldP spid="266502" grpId="0"/>
      <p:bldP spid="266503" grpId="0" animBg="1"/>
      <p:bldP spid="266504" grpId="0" animBg="1"/>
      <p:bldP spid="266504" grpId="1" animBg="1"/>
      <p:bldP spid="266505" grpId="0" animBg="1"/>
      <p:bldP spid="266525" grpId="0" animBg="1"/>
      <p:bldP spid="266527" grpId="0" animBg="1"/>
      <p:bldP spid="266527" grpId="1" animBg="1"/>
      <p:bldP spid="266538" grpId="0"/>
      <p:bldP spid="266539" grpId="0"/>
      <p:bldP spid="2665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722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578924" y="6096000"/>
            <a:ext cx="2395362" cy="649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and Presented by ,</a:t>
            </a:r>
          </a:p>
          <a:p>
            <a:r>
              <a:rPr lang="en-IN" sz="16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3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Husein.R.Khilawala</a:t>
            </a:r>
            <a:endParaRPr lang="en-IN" sz="23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4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</TotalTime>
  <Words>1458</Words>
  <Application>Microsoft Office PowerPoint</Application>
  <PresentationFormat>Custom</PresentationFormat>
  <Paragraphs>463</Paragraphs>
  <Slides>77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Wisp</vt:lpstr>
      <vt:lpstr>Equation</vt:lpstr>
      <vt:lpstr>Chart</vt:lpstr>
      <vt:lpstr>SPATIAL FILTERING in  Digital Image Processing</vt:lpstr>
      <vt:lpstr>TOPICS COVERED :</vt:lpstr>
      <vt:lpstr>Introduction and mechanics  of  Spatial Filtering</vt:lpstr>
      <vt:lpstr>PowerPoint Presentation</vt:lpstr>
      <vt:lpstr>PowerPoint Presentation</vt:lpstr>
      <vt:lpstr>Why Spatial Filtering?</vt:lpstr>
      <vt:lpstr>Lets get technical now!</vt:lpstr>
      <vt:lpstr>The Spatial Filtering Process….</vt:lpstr>
      <vt:lpstr>PowerPoint Presentation</vt:lpstr>
      <vt:lpstr>PowerPoint Presentation</vt:lpstr>
      <vt:lpstr>PowerPoint Presentation</vt:lpstr>
      <vt:lpstr>PowerPoint Presentation</vt:lpstr>
      <vt:lpstr>What can be done to nearby pixels?</vt:lpstr>
      <vt:lpstr>SPATIAL FILTERING EXAMPLES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Correlation &amp;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filters are classified into :</vt:lpstr>
      <vt:lpstr>Smoothing Spatial Filters </vt:lpstr>
      <vt:lpstr>Smoothing Spatial Filters</vt:lpstr>
      <vt:lpstr>Two techniques :</vt:lpstr>
      <vt:lpstr>Averaging linear filters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Effects of the average linear techniques are : </vt:lpstr>
      <vt:lpstr>Order-statistics filter</vt:lpstr>
      <vt:lpstr>Consider the following 5x5 image :</vt:lpstr>
      <vt:lpstr>PowerPoint Presentation</vt:lpstr>
      <vt:lpstr>Sharpening Spatial Filters </vt:lpstr>
      <vt:lpstr>Sharpening Filters </vt:lpstr>
      <vt:lpstr>Sharpening Filters (cont’d)</vt:lpstr>
      <vt:lpstr>Sharpening Filters - Example</vt:lpstr>
      <vt:lpstr>Sharpening Filters</vt:lpstr>
      <vt:lpstr>Sharpening Filters: Unsharp Masking</vt:lpstr>
      <vt:lpstr>Sharpening Filters: High Boost</vt:lpstr>
      <vt:lpstr>Sharpening Filters: High Boost (cont’d)</vt:lpstr>
      <vt:lpstr>Sharpening Filters: High Boost (cont’d)</vt:lpstr>
      <vt:lpstr>Spatial Differentiation</vt:lpstr>
      <vt:lpstr>Spatial Differentiation</vt:lpstr>
      <vt:lpstr>1st Derivative</vt:lpstr>
      <vt:lpstr>1st Derivative (cont…)</vt:lpstr>
      <vt:lpstr>2nd Derivative</vt:lpstr>
      <vt:lpstr>2nd Derivative (cont…)</vt:lpstr>
      <vt:lpstr>Using Second Derivatives For Image Enhancement</vt:lpstr>
      <vt:lpstr>The Laplacian</vt:lpstr>
      <vt:lpstr>The Laplacian (cont…)</vt:lpstr>
      <vt:lpstr>The Laplacian (cont…)</vt:lpstr>
      <vt:lpstr>But That Is Not Very Enhanced!</vt:lpstr>
      <vt:lpstr>Laplacian Image Enhancement</vt:lpstr>
      <vt:lpstr>Laplacian Image Enhancement</vt:lpstr>
      <vt:lpstr>Simplified Image Enhancement</vt:lpstr>
      <vt:lpstr>Simplified Image Simplified Image Enhancement (cont…)</vt:lpstr>
      <vt:lpstr>Simplified Image Simplified Image Enhancement (cont…)</vt:lpstr>
      <vt:lpstr>Sobel Example</vt:lpstr>
      <vt:lpstr>Combining Spatial Enhancement Methods</vt:lpstr>
      <vt:lpstr>Combining Spatial Enhancement Methods</vt:lpstr>
      <vt:lpstr>Combining Spatial Enhancement Methods</vt:lpstr>
      <vt:lpstr>Combining Spatial Enhancement Methods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Sindhu</cp:lastModifiedBy>
  <cp:revision>95</cp:revision>
  <dcterms:created xsi:type="dcterms:W3CDTF">2018-03-04T06:49:09Z</dcterms:created>
  <dcterms:modified xsi:type="dcterms:W3CDTF">2018-03-06T05:06:55Z</dcterms:modified>
</cp:coreProperties>
</file>